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24"/>
  </p:notesMasterIdLst>
  <p:sldIdLst>
    <p:sldId id="257" r:id="rId5"/>
    <p:sldId id="298" r:id="rId6"/>
    <p:sldId id="292" r:id="rId7"/>
    <p:sldId id="269" r:id="rId8"/>
    <p:sldId id="303" r:id="rId9"/>
    <p:sldId id="305" r:id="rId10"/>
    <p:sldId id="272" r:id="rId11"/>
    <p:sldId id="301" r:id="rId12"/>
    <p:sldId id="271" r:id="rId13"/>
    <p:sldId id="268" r:id="rId14"/>
    <p:sldId id="294" r:id="rId15"/>
    <p:sldId id="276" r:id="rId16"/>
    <p:sldId id="281" r:id="rId17"/>
    <p:sldId id="282" r:id="rId18"/>
    <p:sldId id="300" r:id="rId19"/>
    <p:sldId id="285" r:id="rId20"/>
    <p:sldId id="296" r:id="rId21"/>
    <p:sldId id="297" r:id="rId22"/>
    <p:sldId id="260" r:id="rId23"/>
  </p:sldIdLst>
  <p:sldSz cx="12192000" cy="6858000"/>
  <p:notesSz cx="6858000" cy="9144000"/>
  <p:custDataLst>
    <p:tags r:id="rId2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163285F-5EC7-46DF-1F2C-6787EFF738A0}" name="Kate Acheng" initials="KA" userId="S::kate.acheng@youthfirst.org.uk::795bee19-3356-4c08-a278-158469dbc51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BEBE"/>
    <a:srgbClr val="BFBEBE"/>
    <a:srgbClr val="FFC000"/>
    <a:srgbClr val="44546A"/>
    <a:srgbClr val="1C1A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720"/>
  </p:normalViewPr>
  <p:slideViewPr>
    <p:cSldViewPr snapToGrid="0">
      <p:cViewPr varScale="1">
        <p:scale>
          <a:sx n="106" d="100"/>
          <a:sy n="106" d="100"/>
        </p:scale>
        <p:origin x="73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F1F8D9-BD6A-914E-BBAD-288BF5EE3EC6}"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401E3B-7066-1E4E-9F97-17D1E8A9BC54}" type="slidenum">
              <a:rPr lang="en-US" smtClean="0"/>
              <a:t>‹#›</a:t>
            </a:fld>
            <a:endParaRPr lang="en-US"/>
          </a:p>
        </p:txBody>
      </p:sp>
    </p:spTree>
    <p:extLst>
      <p:ext uri="{BB962C8B-B14F-4D97-AF65-F5344CB8AC3E}">
        <p14:creationId xmlns:p14="http://schemas.microsoft.com/office/powerpoint/2010/main" val="990284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 We are Future Forward, a street-based project at Youth first. </a:t>
            </a:r>
          </a:p>
        </p:txBody>
      </p:sp>
      <p:sp>
        <p:nvSpPr>
          <p:cNvPr id="4" name="Slide Number Placeholder 3"/>
          <p:cNvSpPr>
            <a:spLocks noGrp="1"/>
          </p:cNvSpPr>
          <p:nvPr>
            <p:ph type="sldNum" sz="quarter" idx="5"/>
          </p:nvPr>
        </p:nvSpPr>
        <p:spPr/>
        <p:txBody>
          <a:bodyPr/>
          <a:lstStyle/>
          <a:p>
            <a:fld id="{20401E3B-7066-1E4E-9F97-17D1E8A9BC54}" type="slidenum">
              <a:rPr lang="en-US" smtClean="0"/>
              <a:t>1</a:t>
            </a:fld>
            <a:endParaRPr lang="en-US"/>
          </a:p>
        </p:txBody>
      </p:sp>
    </p:spTree>
    <p:extLst>
      <p:ext uri="{BB962C8B-B14F-4D97-AF65-F5344CB8AC3E}">
        <p14:creationId xmlns:p14="http://schemas.microsoft.com/office/powerpoint/2010/main" val="27009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chemeClr val="tx2"/>
                </a:solidFill>
                <a:effectLst/>
                <a:ea typeface="Calibri" panose="020F0502020204030204" pitchFamily="34" charset="0"/>
                <a:cs typeface="Times New Roman" panose="02020603050405020304" pitchFamily="18" charset="0"/>
              </a:rPr>
              <a:t>Unlike other jobs working with young people always makes me ask </a:t>
            </a:r>
            <a:endParaRPr lang="en-GB" dirty="0"/>
          </a:p>
        </p:txBody>
      </p:sp>
      <p:sp>
        <p:nvSpPr>
          <p:cNvPr id="4" name="Slide Number Placeholder 3"/>
          <p:cNvSpPr>
            <a:spLocks noGrp="1"/>
          </p:cNvSpPr>
          <p:nvPr>
            <p:ph type="sldNum" sz="quarter" idx="5"/>
          </p:nvPr>
        </p:nvSpPr>
        <p:spPr/>
        <p:txBody>
          <a:bodyPr/>
          <a:lstStyle/>
          <a:p>
            <a:fld id="{20401E3B-7066-1E4E-9F97-17D1E8A9BC54}" type="slidenum">
              <a:rPr lang="en-US" smtClean="0"/>
              <a:t>3</a:t>
            </a:fld>
            <a:endParaRPr lang="en-US"/>
          </a:p>
        </p:txBody>
      </p:sp>
    </p:spTree>
    <p:extLst>
      <p:ext uri="{BB962C8B-B14F-4D97-AF65-F5344CB8AC3E}">
        <p14:creationId xmlns:p14="http://schemas.microsoft.com/office/powerpoint/2010/main" val="2641092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401E3B-7066-1E4E-9F97-17D1E8A9BC54}" type="slidenum">
              <a:rPr lang="en-US" smtClean="0"/>
              <a:t>19</a:t>
            </a:fld>
            <a:endParaRPr lang="en-US"/>
          </a:p>
        </p:txBody>
      </p:sp>
    </p:spTree>
    <p:extLst>
      <p:ext uri="{BB962C8B-B14F-4D97-AF65-F5344CB8AC3E}">
        <p14:creationId xmlns:p14="http://schemas.microsoft.com/office/powerpoint/2010/main" val="920624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C7C91-DD09-2E3E-DE41-75053882D0C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32EC32C-BCB3-52C1-A837-AC7AD1F8BB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FD8BD74-E002-BA67-8015-78299E858E37}"/>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5" name="Footer Placeholder 4">
            <a:extLst>
              <a:ext uri="{FF2B5EF4-FFF2-40B4-BE49-F238E27FC236}">
                <a16:creationId xmlns:a16="http://schemas.microsoft.com/office/drawing/2014/main" id="{160E9450-3880-57BE-0648-6C2605BD84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9E3B5F-23BA-9EC2-7509-1392F6916309}"/>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1565889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F4149-784B-7339-7175-3BE39DDF767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F7E319-C264-4737-E3EF-2F417C25B4F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C3CEDE4-5DCF-28A8-BACE-70C101D83675}"/>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5" name="Footer Placeholder 4">
            <a:extLst>
              <a:ext uri="{FF2B5EF4-FFF2-40B4-BE49-F238E27FC236}">
                <a16:creationId xmlns:a16="http://schemas.microsoft.com/office/drawing/2014/main" id="{0B4E67C5-46F7-F199-1E78-7F44767C34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B1AE6E-AA22-C4FE-F896-5BAC2BAFEB75}"/>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1213050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14C91-C155-B26F-2376-F0229B62EB2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2724708-7111-2754-35D9-5ED3643C7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3F6D207-6D9F-8096-871E-1285B1BB6A0B}"/>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5" name="Footer Placeholder 4">
            <a:extLst>
              <a:ext uri="{FF2B5EF4-FFF2-40B4-BE49-F238E27FC236}">
                <a16:creationId xmlns:a16="http://schemas.microsoft.com/office/drawing/2014/main" id="{FD0AC041-07DB-B524-A98D-989D3B63F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F739A9-87A0-0598-044E-E5285464FD97}"/>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807644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C09D2-8D74-92E1-E7DF-61F4CC9E9B5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F8C427A-74B9-2F77-7E6D-FBA1849AD83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6AE6051-16BF-7265-50D9-797BDED39F0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E86182B-04C4-8F8A-B839-36B17710AD6A}"/>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6" name="Footer Placeholder 5">
            <a:extLst>
              <a:ext uri="{FF2B5EF4-FFF2-40B4-BE49-F238E27FC236}">
                <a16:creationId xmlns:a16="http://schemas.microsoft.com/office/drawing/2014/main" id="{DA785088-62EF-D1D7-FED7-3766D8F48E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0EE1F0-ACFB-9BEF-BFEC-1DFC1B6E70D5}"/>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2589649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B466C-B67F-DB1F-88A9-6D1AD5739F9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7AF9AC7-9C50-0113-78A1-E60E3A72E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7DD8626-7BDC-AACD-63CC-3E9C6B4D552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30AFF49-D3A0-39F9-0217-4FBFC1EAA3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5B20217-DEC6-57B8-DADB-000375B9DFE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85B92A8-FA44-0417-72D9-57F8082740F3}"/>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8" name="Footer Placeholder 7">
            <a:extLst>
              <a:ext uri="{FF2B5EF4-FFF2-40B4-BE49-F238E27FC236}">
                <a16:creationId xmlns:a16="http://schemas.microsoft.com/office/drawing/2014/main" id="{9108132D-48F8-A8B0-DDFF-7BD034046AB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C9E607-027C-BF67-E2AA-407F4376B583}"/>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2360256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DEF72-9E76-8AC5-65CE-0DF260405D8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6EA66F5-3B2D-3A0C-E8B5-6FE0FED99251}"/>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4" name="Footer Placeholder 3">
            <a:extLst>
              <a:ext uri="{FF2B5EF4-FFF2-40B4-BE49-F238E27FC236}">
                <a16:creationId xmlns:a16="http://schemas.microsoft.com/office/drawing/2014/main" id="{F5095DF7-189B-CD0F-B9E0-8D93D3901EB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D7AF33-D466-F9F4-1253-730D346F4F33}"/>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317071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8D4801-5E51-119B-69D4-690B4E40824C}"/>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3" name="Footer Placeholder 2">
            <a:extLst>
              <a:ext uri="{FF2B5EF4-FFF2-40B4-BE49-F238E27FC236}">
                <a16:creationId xmlns:a16="http://schemas.microsoft.com/office/drawing/2014/main" id="{1AB35CE9-36F7-121B-2ECD-E2EF0ACE40B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2F397B5-1C16-AC4D-BF89-696520A97385}"/>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2522874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EA7A1-B57B-D3AD-BAE3-1EF763BB21A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A26FBF6-87F2-3CB8-DCFB-43594AF7AE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E81D8E7-BF98-60DC-1E13-00973C3565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D8AFD7E-AAB4-7B17-74E9-67E64612E089}"/>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6" name="Footer Placeholder 5">
            <a:extLst>
              <a:ext uri="{FF2B5EF4-FFF2-40B4-BE49-F238E27FC236}">
                <a16:creationId xmlns:a16="http://schemas.microsoft.com/office/drawing/2014/main" id="{B9C21C22-ECE9-5236-AD62-F242EF119B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50C136-FDD9-24AC-7881-1E81C2D6B263}"/>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245876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80A8D-E73A-61C3-6ACB-431C97CE4EB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29429B3-2DD6-3BBC-BCA8-1C5B93964A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9A0DEEB-3499-0E88-92CF-9AE4A5383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70D195E-2FE1-3204-F74D-89324FB5FEB2}"/>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6" name="Footer Placeholder 5">
            <a:extLst>
              <a:ext uri="{FF2B5EF4-FFF2-40B4-BE49-F238E27FC236}">
                <a16:creationId xmlns:a16="http://schemas.microsoft.com/office/drawing/2014/main" id="{6DB0A5BB-6949-421C-8088-C2B4541661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C59938-F22C-32C6-3C96-DD37B3705B6B}"/>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293587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A0581-1827-098D-FD44-BABC79EBD71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D146AC5-6D95-D37C-E961-346D0B81B9C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75FECA6-1712-9894-2F93-7B2BE82AB02B}"/>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5" name="Footer Placeholder 4">
            <a:extLst>
              <a:ext uri="{FF2B5EF4-FFF2-40B4-BE49-F238E27FC236}">
                <a16:creationId xmlns:a16="http://schemas.microsoft.com/office/drawing/2014/main" id="{2065113B-62BE-B7CA-D237-8535F8F98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B1F06C-C5C8-6D67-2DE7-485992B53B74}"/>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1568789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AF3FE5-0A31-8BBA-5D21-F4A85870CC8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9DAAFDF-2750-880F-50FC-E3FB65F12E4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00648AE-0127-3AEB-E68E-CF6A3D87CE35}"/>
              </a:ext>
            </a:extLst>
          </p:cNvPr>
          <p:cNvSpPr>
            <a:spLocks noGrp="1"/>
          </p:cNvSpPr>
          <p:nvPr>
            <p:ph type="dt" sz="half" idx="10"/>
          </p:nvPr>
        </p:nvSpPr>
        <p:spPr/>
        <p:txBody>
          <a:bodyPr/>
          <a:lstStyle/>
          <a:p>
            <a:fld id="{37EDF904-3F1F-FA43-ADAE-7141A2ACEF13}" type="datetimeFigureOut">
              <a:rPr lang="en-US" smtClean="0"/>
              <a:t>11/30/2023</a:t>
            </a:fld>
            <a:endParaRPr lang="en-US"/>
          </a:p>
        </p:txBody>
      </p:sp>
      <p:sp>
        <p:nvSpPr>
          <p:cNvPr id="5" name="Footer Placeholder 4">
            <a:extLst>
              <a:ext uri="{FF2B5EF4-FFF2-40B4-BE49-F238E27FC236}">
                <a16:creationId xmlns:a16="http://schemas.microsoft.com/office/drawing/2014/main" id="{40EB2AF7-5098-8D25-B3D5-7A62ADE958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5B7D10-7358-948A-732B-9E83D44E8C05}"/>
              </a:ext>
            </a:extLst>
          </p:cNvPr>
          <p:cNvSpPr>
            <a:spLocks noGrp="1"/>
          </p:cNvSpPr>
          <p:nvPr>
            <p:ph type="sldNum" sz="quarter" idx="12"/>
          </p:nvPr>
        </p:nvSpPr>
        <p:spPr/>
        <p:txBody>
          <a:bodyPr/>
          <a:lstStyle/>
          <a:p>
            <a:fld id="{B91E5626-B19A-134F-BCC7-4F07070898FA}" type="slidenum">
              <a:rPr lang="en-US" smtClean="0"/>
              <a:t>‹#›</a:t>
            </a:fld>
            <a:endParaRPr lang="en-US"/>
          </a:p>
        </p:txBody>
      </p:sp>
    </p:spTree>
    <p:extLst>
      <p:ext uri="{BB962C8B-B14F-4D97-AF65-F5344CB8AC3E}">
        <p14:creationId xmlns:p14="http://schemas.microsoft.com/office/powerpoint/2010/main" val="1949482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240D3B-F7B2-9DC5-0380-628A9C885B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4F9D4B6-2B9F-71B9-CFB8-B18CEECC53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EFBE83-2B57-2DBD-E63A-83D8D78BD9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DF904-3F1F-FA43-ADAE-7141A2ACEF13}" type="datetimeFigureOut">
              <a:rPr lang="en-US" smtClean="0"/>
              <a:t>11/30/2023</a:t>
            </a:fld>
            <a:endParaRPr lang="en-US"/>
          </a:p>
        </p:txBody>
      </p:sp>
      <p:sp>
        <p:nvSpPr>
          <p:cNvPr id="5" name="Footer Placeholder 4">
            <a:extLst>
              <a:ext uri="{FF2B5EF4-FFF2-40B4-BE49-F238E27FC236}">
                <a16:creationId xmlns:a16="http://schemas.microsoft.com/office/drawing/2014/main" id="{31B7FC06-507E-41B7-0C03-D18F9D86B8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F1F9BC3-3A9D-D682-3D1D-DFCBD697B2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1E5626-B19A-134F-BCC7-4F07070898FA}" type="slidenum">
              <a:rPr lang="en-US" smtClean="0"/>
              <a:t>‹#›</a:t>
            </a:fld>
            <a:endParaRPr lang="en-US"/>
          </a:p>
        </p:txBody>
      </p:sp>
    </p:spTree>
    <p:extLst>
      <p:ext uri="{BB962C8B-B14F-4D97-AF65-F5344CB8AC3E}">
        <p14:creationId xmlns:p14="http://schemas.microsoft.com/office/powerpoint/2010/main" val="400354541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themidimusiccompany.co.uk/courses/" TargetMode="External"/><Relationship Id="rId7" Type="http://schemas.openxmlformats.org/officeDocument/2006/relationships/hyperlink" Target="http://www.rycse23.co.uk/" TargetMode="External"/><Relationship Id="rId2" Type="http://schemas.openxmlformats.org/officeDocument/2006/relationships/hyperlink" Target="https://www.thealbany.org.uk/get-involved/youth-programme/" TargetMode="External"/><Relationship Id="rId1" Type="http://schemas.openxmlformats.org/officeDocument/2006/relationships/slideLayout" Target="../slideLayouts/slideLayout2.xml"/><Relationship Id="rId6" Type="http://schemas.openxmlformats.org/officeDocument/2006/relationships/hyperlink" Target="https://www.younglewisham.org.uk/programmes.html" TargetMode="External"/><Relationship Id="rId5" Type="http://schemas.openxmlformats.org/officeDocument/2006/relationships/hyperlink" Target="https://www.youthfirst.org.uk/programme" TargetMode="External"/><Relationship Id="rId4" Type="http://schemas.openxmlformats.org/officeDocument/2006/relationships/hyperlink" Target="http://www.lewishamyouththeatre.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text, font, graphics, graphic design&#10;&#10;Description automatically generated">
            <a:extLst>
              <a:ext uri="{FF2B5EF4-FFF2-40B4-BE49-F238E27FC236}">
                <a16:creationId xmlns:a16="http://schemas.microsoft.com/office/drawing/2014/main" id="{DE265C16-115F-5CCE-5A49-F9F6C2E32049}"/>
              </a:ext>
            </a:extLst>
          </p:cNvPr>
          <p:cNvPicPr>
            <a:picLocks noChangeAspect="1"/>
          </p:cNvPicPr>
          <p:nvPr/>
        </p:nvPicPr>
        <p:blipFill>
          <a:blip r:embed="rId3"/>
          <a:stretch>
            <a:fillRect/>
          </a:stretch>
        </p:blipFill>
        <p:spPr>
          <a:xfrm>
            <a:off x="1373490" y="835716"/>
            <a:ext cx="8097367" cy="5000123"/>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1806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074" name="Picture 2" descr="Top 15 Questions About Strong-Arm Robbery in SC">
            <a:extLst>
              <a:ext uri="{FF2B5EF4-FFF2-40B4-BE49-F238E27FC236}">
                <a16:creationId xmlns:a16="http://schemas.microsoft.com/office/drawing/2014/main" id="{F96A83FF-DA1D-9DE4-749A-DD3963C49E1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4194" b="11552"/>
          <a:stretch/>
        </p:blipFill>
        <p:spPr bwMode="auto">
          <a:xfrm>
            <a:off x="20" y="0"/>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A77EB66-BD67-1492-BC1D-D3DD6139A2FD}"/>
              </a:ext>
            </a:extLst>
          </p:cNvPr>
          <p:cNvSpPr/>
          <p:nvPr/>
        </p:nvSpPr>
        <p:spPr>
          <a:xfrm>
            <a:off x="2146041" y="3031498"/>
            <a:ext cx="8052318" cy="918510"/>
          </a:xfrm>
          <a:prstGeom prst="rect">
            <a:avLst/>
          </a:prstGeom>
          <a:solidFill>
            <a:schemeClr val="accent3">
              <a:alpha val="50000"/>
            </a:schemeClr>
          </a:solidFill>
          <a:ln>
            <a:noFill/>
          </a:ln>
          <a:effectLst>
            <a:glow rad="139700">
              <a:schemeClr val="accent3">
                <a:satMod val="175000"/>
                <a:alpha val="40000"/>
              </a:schemeClr>
            </a:glow>
          </a:effectLst>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C683BD7-5246-EBDA-C086-4D1E2DA738AC}"/>
              </a:ext>
            </a:extLst>
          </p:cNvPr>
          <p:cNvSpPr txBox="1"/>
          <p:nvPr/>
        </p:nvSpPr>
        <p:spPr>
          <a:xfrm>
            <a:off x="1250302" y="2890589"/>
            <a:ext cx="9843796" cy="1200329"/>
          </a:xfrm>
          <a:prstGeom prst="rect">
            <a:avLst/>
          </a:prstGeom>
          <a:noFill/>
        </p:spPr>
        <p:txBody>
          <a:bodyPr wrap="square">
            <a:spAutoFit/>
          </a:bodyPr>
          <a:lstStyle/>
          <a:p>
            <a:pPr algn="ctr"/>
            <a:r>
              <a:rPr lang="en-GB" sz="7200" dirty="0">
                <a:solidFill>
                  <a:schemeClr val="accent4"/>
                </a:solidFill>
                <a:latin typeface="Eras Bold ITC" panose="020B0907030504020204" pitchFamily="34" charset="0"/>
              </a:rPr>
              <a:t>Street Robberies</a:t>
            </a:r>
            <a:endParaRPr lang="en-GB" sz="7200" dirty="0">
              <a:solidFill>
                <a:schemeClr val="accent4"/>
              </a:solidFill>
            </a:endParaRPr>
          </a:p>
        </p:txBody>
      </p:sp>
    </p:spTree>
    <p:extLst>
      <p:ext uri="{BB962C8B-B14F-4D97-AF65-F5344CB8AC3E}">
        <p14:creationId xmlns:p14="http://schemas.microsoft.com/office/powerpoint/2010/main" val="3050762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D2D57-7872-3015-99AE-E97063643CB9}"/>
              </a:ext>
            </a:extLst>
          </p:cNvPr>
          <p:cNvSpPr>
            <a:spLocks noGrp="1"/>
          </p:cNvSpPr>
          <p:nvPr>
            <p:ph type="title"/>
          </p:nvPr>
        </p:nvSpPr>
        <p:spPr>
          <a:xfrm>
            <a:off x="429208" y="365125"/>
            <a:ext cx="10924592" cy="1325563"/>
          </a:xfrm>
        </p:spPr>
        <p:txBody>
          <a:bodyPr>
            <a:normAutofit/>
          </a:bodyPr>
          <a:lstStyle/>
          <a:p>
            <a:pPr algn="ctr"/>
            <a:r>
              <a:rPr lang="en-GB" sz="4400" dirty="0">
                <a:solidFill>
                  <a:schemeClr val="accent4"/>
                </a:solidFill>
                <a:latin typeface="Eras Bold ITC" panose="020B0907030504020204" pitchFamily="34" charset="0"/>
              </a:rPr>
              <a:t>Street Robberies </a:t>
            </a:r>
            <a:endParaRPr lang="en-GB" dirty="0"/>
          </a:p>
        </p:txBody>
      </p:sp>
      <p:sp>
        <p:nvSpPr>
          <p:cNvPr id="3" name="Content Placeholder 2">
            <a:extLst>
              <a:ext uri="{FF2B5EF4-FFF2-40B4-BE49-F238E27FC236}">
                <a16:creationId xmlns:a16="http://schemas.microsoft.com/office/drawing/2014/main" id="{E2A5625F-094E-79D7-5DDC-88BC2665E3B2}"/>
              </a:ext>
            </a:extLst>
          </p:cNvPr>
          <p:cNvSpPr>
            <a:spLocks noGrp="1"/>
          </p:cNvSpPr>
          <p:nvPr>
            <p:ph idx="1"/>
          </p:nvPr>
        </p:nvSpPr>
        <p:spPr>
          <a:xfrm>
            <a:off x="838200" y="1592360"/>
            <a:ext cx="10515600" cy="4351338"/>
          </a:xfrm>
        </p:spPr>
        <p:txBody>
          <a:bodyPr>
            <a:normAutofit fontScale="85000" lnSpcReduction="20000"/>
          </a:bodyPr>
          <a:lstStyle/>
          <a:p>
            <a:pPr marL="0" indent="0" algn="ctr">
              <a:buNone/>
            </a:pPr>
            <a:r>
              <a:rPr lang="en-GB" sz="2800" dirty="0">
                <a:solidFill>
                  <a:schemeClr val="tx2"/>
                </a:solidFill>
                <a:effectLst/>
                <a:ea typeface="Calibri" panose="020F0502020204030204" pitchFamily="34" charset="0"/>
                <a:cs typeface="Times New Roman" panose="02020603050405020304" pitchFamily="18" charset="0"/>
              </a:rPr>
              <a:t>We are here to talk to you about </a:t>
            </a:r>
          </a:p>
          <a:p>
            <a:pPr marL="0" indent="0" algn="ctr">
              <a:buNone/>
            </a:pPr>
            <a:r>
              <a:rPr lang="en-GB" sz="2800" dirty="0">
                <a:solidFill>
                  <a:schemeClr val="tx2"/>
                </a:solidFill>
                <a:effectLst/>
                <a:ea typeface="Calibri" panose="020F0502020204030204" pitchFamily="34" charset="0"/>
                <a:cs typeface="Times New Roman" panose="02020603050405020304" pitchFamily="18" charset="0"/>
              </a:rPr>
              <a:t>the rise of street robbery that is happening here in your community. </a:t>
            </a:r>
          </a:p>
          <a:p>
            <a:pPr algn="ctr"/>
            <a:endParaRPr lang="en-GB" sz="2800" dirty="0">
              <a:solidFill>
                <a:schemeClr val="tx2"/>
              </a:solidFill>
              <a:ea typeface="Calibri" panose="020F0502020204030204" pitchFamily="34" charset="0"/>
              <a:cs typeface="Times New Roman" panose="02020603050405020304" pitchFamily="18" charset="0"/>
            </a:endParaRPr>
          </a:p>
          <a:p>
            <a:pPr marL="0" indent="0" algn="ctr">
              <a:buNone/>
            </a:pPr>
            <a:r>
              <a:rPr lang="en-GB" sz="2800" dirty="0">
                <a:solidFill>
                  <a:schemeClr val="tx2"/>
                </a:solidFill>
                <a:effectLst/>
                <a:ea typeface="Calibri" panose="020F0502020204030204" pitchFamily="34" charset="0"/>
                <a:cs typeface="Times New Roman" panose="02020603050405020304" pitchFamily="18" charset="0"/>
              </a:rPr>
              <a:t>Especially in the </a:t>
            </a:r>
            <a:r>
              <a:rPr lang="en-GB" dirty="0">
                <a:solidFill>
                  <a:schemeClr val="tx2"/>
                </a:solidFill>
                <a:ea typeface="Calibri" panose="020F0502020204030204" pitchFamily="34" charset="0"/>
                <a:cs typeface="Times New Roman" panose="02020603050405020304" pitchFamily="18" charset="0"/>
              </a:rPr>
              <a:t>borough of </a:t>
            </a:r>
            <a:r>
              <a:rPr lang="en-GB" sz="2800" dirty="0">
                <a:solidFill>
                  <a:schemeClr val="tx2"/>
                </a:solidFill>
                <a:effectLst/>
                <a:ea typeface="Calibri" panose="020F0502020204030204" pitchFamily="34" charset="0"/>
                <a:cs typeface="Times New Roman" panose="02020603050405020304" pitchFamily="18" charset="0"/>
              </a:rPr>
              <a:t>Lewisham. </a:t>
            </a:r>
          </a:p>
          <a:p>
            <a:pPr marL="0" indent="0" algn="ctr">
              <a:buNone/>
            </a:pPr>
            <a:endParaRPr lang="en-GB" sz="2800" dirty="0">
              <a:solidFill>
                <a:schemeClr val="tx2"/>
              </a:solidFill>
              <a:effectLst/>
              <a:ea typeface="Calibri" panose="020F0502020204030204" pitchFamily="34" charset="0"/>
              <a:cs typeface="Times New Roman" panose="02020603050405020304" pitchFamily="18" charset="0"/>
            </a:endParaRPr>
          </a:p>
          <a:p>
            <a:pPr marL="0" indent="0" algn="ctr">
              <a:buNone/>
            </a:pPr>
            <a:r>
              <a:rPr lang="en-GB" sz="2800" dirty="0">
                <a:solidFill>
                  <a:schemeClr val="tx2"/>
                </a:solidFill>
                <a:effectLst/>
                <a:ea typeface="Calibri" panose="020F0502020204030204" pitchFamily="34" charset="0"/>
                <a:cs typeface="Times New Roman" panose="02020603050405020304" pitchFamily="18" charset="0"/>
              </a:rPr>
              <a:t>Stop and ask yourself…</a:t>
            </a:r>
          </a:p>
          <a:p>
            <a:pPr marL="0" indent="0" algn="ctr">
              <a:buNone/>
            </a:pPr>
            <a:r>
              <a:rPr lang="en-GB" dirty="0">
                <a:solidFill>
                  <a:schemeClr val="tx2"/>
                </a:solidFill>
                <a:ea typeface="Calibri" panose="020F0502020204030204" pitchFamily="34" charset="0"/>
                <a:cs typeface="Times New Roman" panose="02020603050405020304" pitchFamily="18" charset="0"/>
              </a:rPr>
              <a:t>W</a:t>
            </a:r>
            <a:r>
              <a:rPr lang="en-GB" sz="2800" dirty="0">
                <a:solidFill>
                  <a:schemeClr val="tx2"/>
                </a:solidFill>
                <a:effectLst/>
                <a:ea typeface="Calibri" panose="020F0502020204030204" pitchFamily="34" charset="0"/>
                <a:cs typeface="Times New Roman" panose="02020603050405020304" pitchFamily="18" charset="0"/>
              </a:rPr>
              <a:t>hy is this happening?</a:t>
            </a:r>
          </a:p>
          <a:p>
            <a:pPr marL="0" indent="0" algn="ctr">
              <a:buNone/>
            </a:pPr>
            <a:endParaRPr lang="en-GB" sz="2800" dirty="0">
              <a:solidFill>
                <a:schemeClr val="tx2"/>
              </a:solidFill>
              <a:effectLst/>
              <a:ea typeface="Calibri" panose="020F0502020204030204" pitchFamily="34" charset="0"/>
              <a:cs typeface="Times New Roman" panose="02020603050405020304" pitchFamily="18" charset="0"/>
            </a:endParaRPr>
          </a:p>
          <a:p>
            <a:pPr marL="0" indent="0" algn="ctr">
              <a:buNone/>
            </a:pPr>
            <a:r>
              <a:rPr lang="en-GB" sz="2800" dirty="0">
                <a:solidFill>
                  <a:schemeClr val="tx2"/>
                </a:solidFill>
                <a:ea typeface="Calibri" panose="020F0502020204030204" pitchFamily="34" charset="0"/>
                <a:cs typeface="Times New Roman" panose="02020603050405020304" pitchFamily="18" charset="0"/>
              </a:rPr>
              <a:t>The truth is there isn’t always one answer</a:t>
            </a:r>
          </a:p>
          <a:p>
            <a:pPr marL="0" indent="0" algn="ctr">
              <a:buNone/>
            </a:pPr>
            <a:r>
              <a:rPr lang="en-GB" sz="2800" b="1" dirty="0">
                <a:solidFill>
                  <a:srgbClr val="FFC000"/>
                </a:solidFill>
                <a:ea typeface="Calibri" panose="020F0502020204030204" pitchFamily="34" charset="0"/>
                <a:cs typeface="Times New Roman" panose="02020603050405020304" pitchFamily="18" charset="0"/>
              </a:rPr>
              <a:t>Why might people commit crimes such as street robberies?  </a:t>
            </a:r>
          </a:p>
          <a:p>
            <a:pPr marL="0" indent="0" algn="ctr">
              <a:buNone/>
            </a:pPr>
            <a:r>
              <a:rPr lang="en-GB" sz="2800" dirty="0">
                <a:solidFill>
                  <a:schemeClr val="tx2"/>
                </a:solidFill>
                <a:effectLst/>
                <a:ea typeface="Calibri" panose="020F0502020204030204" pitchFamily="34" charset="0"/>
                <a:cs typeface="Times New Roman" panose="02020603050405020304" pitchFamily="18" charset="0"/>
              </a:rPr>
              <a:t>Here are a fe</a:t>
            </a:r>
            <a:r>
              <a:rPr lang="en-GB" sz="2800" dirty="0">
                <a:solidFill>
                  <a:schemeClr val="tx2"/>
                </a:solidFill>
                <a:ea typeface="Calibri" panose="020F0502020204030204" pitchFamily="34" charset="0"/>
                <a:cs typeface="Times New Roman" panose="02020603050405020304" pitchFamily="18" charset="0"/>
              </a:rPr>
              <a:t>w that come to mind…</a:t>
            </a:r>
            <a:endParaRPr lang="en-GB" sz="2800" dirty="0">
              <a:solidFill>
                <a:schemeClr val="tx2"/>
              </a:solidFill>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77710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anim calcmode="lin" valueType="num">
                                      <p:cBhvr>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1000"/>
                                        <p:tgtEl>
                                          <p:spTgt spid="3">
                                            <p:txEl>
                                              <p:pRg st="8" end="8"/>
                                            </p:txEl>
                                          </p:spTgt>
                                        </p:tgtEl>
                                      </p:cBhvr>
                                    </p:animEffect>
                                    <p:anim calcmode="lin" valueType="num">
                                      <p:cBhvr>
                                        <p:cTn id="39"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Effect transition="in" filter="fade">
                                      <p:cBhvr>
                                        <p:cTn id="45" dur="1000"/>
                                        <p:tgtEl>
                                          <p:spTgt spid="3">
                                            <p:txEl>
                                              <p:pRg st="9" end="9"/>
                                            </p:txEl>
                                          </p:spTgt>
                                        </p:tgtEl>
                                      </p:cBhvr>
                                    </p:animEffect>
                                    <p:anim calcmode="lin" valueType="num">
                                      <p:cBhvr>
                                        <p:cTn id="46"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1000"/>
                                        <p:tgtEl>
                                          <p:spTgt spid="3">
                                            <p:txEl>
                                              <p:pRg st="10" end="10"/>
                                            </p:txEl>
                                          </p:spTgt>
                                        </p:tgtEl>
                                      </p:cBhvr>
                                    </p:animEffect>
                                    <p:anim calcmode="lin" valueType="num">
                                      <p:cBhvr>
                                        <p:cTn id="5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9CFD2-A5F4-8970-38BD-66FEE5D64EAA}"/>
              </a:ext>
            </a:extLst>
          </p:cNvPr>
          <p:cNvSpPr>
            <a:spLocks noGrp="1"/>
          </p:cNvSpPr>
          <p:nvPr>
            <p:ph type="title"/>
          </p:nvPr>
        </p:nvSpPr>
        <p:spPr/>
        <p:txBody>
          <a:bodyPr/>
          <a:lstStyle/>
          <a:p>
            <a:pPr algn="ctr"/>
            <a:r>
              <a:rPr lang="en-GB" dirty="0">
                <a:solidFill>
                  <a:srgbClr val="E6B82C"/>
                </a:solidFill>
                <a:latin typeface="Eras Bold ITC" panose="020B0907030504020204" pitchFamily="34" charset="0"/>
              </a:rPr>
              <a:t>Cause and Affect </a:t>
            </a:r>
            <a:br>
              <a:rPr lang="en-GB" sz="4400" dirty="0">
                <a:solidFill>
                  <a:srgbClr val="E6B82C"/>
                </a:solidFill>
                <a:effectLst/>
                <a:latin typeface="Eras Bold ITC" panose="020B0907030504020204" pitchFamily="34" charset="0"/>
              </a:rPr>
            </a:br>
            <a:endParaRPr lang="en-GB" dirty="0"/>
          </a:p>
        </p:txBody>
      </p:sp>
      <p:sp>
        <p:nvSpPr>
          <p:cNvPr id="4" name="Flowchart: Connector 3">
            <a:extLst>
              <a:ext uri="{FF2B5EF4-FFF2-40B4-BE49-F238E27FC236}">
                <a16:creationId xmlns:a16="http://schemas.microsoft.com/office/drawing/2014/main" id="{4DA79570-239D-B2D6-995E-BFB4D6A48222}"/>
              </a:ext>
            </a:extLst>
          </p:cNvPr>
          <p:cNvSpPr/>
          <p:nvPr/>
        </p:nvSpPr>
        <p:spPr>
          <a:xfrm>
            <a:off x="4955620" y="3281794"/>
            <a:ext cx="2280759" cy="2102652"/>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Disfunction</a:t>
            </a:r>
          </a:p>
          <a:p>
            <a:pPr algn="ctr"/>
            <a:r>
              <a:rPr lang="en-GB" b="1" dirty="0">
                <a:solidFill>
                  <a:schemeClr val="accent4"/>
                </a:solidFill>
                <a:latin typeface="Eras Bold ITC" panose="020B0907030504020204" pitchFamily="34" charset="0"/>
              </a:rPr>
              <a:t> in the family </a:t>
            </a:r>
            <a:endParaRPr lang="en-GB" dirty="0"/>
          </a:p>
        </p:txBody>
      </p:sp>
      <p:sp>
        <p:nvSpPr>
          <p:cNvPr id="6" name="Flowchart: Connector 5">
            <a:extLst>
              <a:ext uri="{FF2B5EF4-FFF2-40B4-BE49-F238E27FC236}">
                <a16:creationId xmlns:a16="http://schemas.microsoft.com/office/drawing/2014/main" id="{45F463F0-5A59-DF97-145F-7C420A3BB418}"/>
              </a:ext>
            </a:extLst>
          </p:cNvPr>
          <p:cNvSpPr/>
          <p:nvPr/>
        </p:nvSpPr>
        <p:spPr>
          <a:xfrm>
            <a:off x="9241581" y="1374520"/>
            <a:ext cx="1796523" cy="1840346"/>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Lack of support for others </a:t>
            </a:r>
          </a:p>
        </p:txBody>
      </p:sp>
      <p:sp>
        <p:nvSpPr>
          <p:cNvPr id="7" name="Flowchart: Connector 6">
            <a:extLst>
              <a:ext uri="{FF2B5EF4-FFF2-40B4-BE49-F238E27FC236}">
                <a16:creationId xmlns:a16="http://schemas.microsoft.com/office/drawing/2014/main" id="{3EBE342F-7FF8-7147-C326-62E0E0178F13}"/>
              </a:ext>
            </a:extLst>
          </p:cNvPr>
          <p:cNvSpPr/>
          <p:nvPr/>
        </p:nvSpPr>
        <p:spPr>
          <a:xfrm>
            <a:off x="441074" y="3428999"/>
            <a:ext cx="1759799" cy="15480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Bullying</a:t>
            </a:r>
            <a:endParaRPr lang="en-GB" dirty="0">
              <a:latin typeface="Eras Bold ITC" panose="020B0907030504020204" pitchFamily="34" charset="0"/>
            </a:endParaRPr>
          </a:p>
        </p:txBody>
      </p:sp>
      <p:sp>
        <p:nvSpPr>
          <p:cNvPr id="8" name="Flowchart: Connector 7">
            <a:extLst>
              <a:ext uri="{FF2B5EF4-FFF2-40B4-BE49-F238E27FC236}">
                <a16:creationId xmlns:a16="http://schemas.microsoft.com/office/drawing/2014/main" id="{52E17C0B-2F26-479B-6CC1-FCF34A950322}"/>
              </a:ext>
            </a:extLst>
          </p:cNvPr>
          <p:cNvSpPr/>
          <p:nvPr/>
        </p:nvSpPr>
        <p:spPr>
          <a:xfrm>
            <a:off x="7744793" y="4311234"/>
            <a:ext cx="1940768" cy="16560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Inner City Poverty</a:t>
            </a:r>
          </a:p>
        </p:txBody>
      </p:sp>
      <p:sp>
        <p:nvSpPr>
          <p:cNvPr id="9" name="Flowchart: Connector 8">
            <a:extLst>
              <a:ext uri="{FF2B5EF4-FFF2-40B4-BE49-F238E27FC236}">
                <a16:creationId xmlns:a16="http://schemas.microsoft.com/office/drawing/2014/main" id="{E1BCE6B4-0FD0-9447-9958-D8E9D7050DB2}"/>
              </a:ext>
            </a:extLst>
          </p:cNvPr>
          <p:cNvSpPr/>
          <p:nvPr/>
        </p:nvSpPr>
        <p:spPr>
          <a:xfrm>
            <a:off x="6457558" y="1473554"/>
            <a:ext cx="1902672" cy="1896881"/>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Because you</a:t>
            </a:r>
          </a:p>
          <a:p>
            <a:pPr algn="ctr"/>
            <a:r>
              <a:rPr lang="en-GB" b="1" dirty="0">
                <a:solidFill>
                  <a:schemeClr val="accent4"/>
                </a:solidFill>
                <a:latin typeface="Eras Bold ITC" panose="020B0907030504020204" pitchFamily="34" charset="0"/>
              </a:rPr>
              <a:t> can </a:t>
            </a:r>
          </a:p>
        </p:txBody>
      </p:sp>
      <p:sp>
        <p:nvSpPr>
          <p:cNvPr id="10" name="Flowchart: Connector 9">
            <a:extLst>
              <a:ext uri="{FF2B5EF4-FFF2-40B4-BE49-F238E27FC236}">
                <a16:creationId xmlns:a16="http://schemas.microsoft.com/office/drawing/2014/main" id="{43742953-ACDA-C8C8-2042-903AF717350B}"/>
              </a:ext>
            </a:extLst>
          </p:cNvPr>
          <p:cNvSpPr/>
          <p:nvPr/>
        </p:nvSpPr>
        <p:spPr>
          <a:xfrm>
            <a:off x="1153896" y="1583307"/>
            <a:ext cx="1790302" cy="173894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Peer Pressure</a:t>
            </a:r>
          </a:p>
        </p:txBody>
      </p:sp>
      <p:sp>
        <p:nvSpPr>
          <p:cNvPr id="11" name="Flowchart: Connector 10">
            <a:extLst>
              <a:ext uri="{FF2B5EF4-FFF2-40B4-BE49-F238E27FC236}">
                <a16:creationId xmlns:a16="http://schemas.microsoft.com/office/drawing/2014/main" id="{90051B05-9068-ED95-996F-89458812B8A5}"/>
              </a:ext>
            </a:extLst>
          </p:cNvPr>
          <p:cNvSpPr/>
          <p:nvPr/>
        </p:nvSpPr>
        <p:spPr>
          <a:xfrm>
            <a:off x="9809573" y="3429000"/>
            <a:ext cx="1652104" cy="1440000"/>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Banter</a:t>
            </a:r>
            <a:r>
              <a:rPr lang="en-GB" dirty="0">
                <a:solidFill>
                  <a:schemeClr val="accent4"/>
                </a:solidFill>
                <a:latin typeface="Eras Bold ITC" panose="020B0907030504020204" pitchFamily="34" charset="0"/>
              </a:rPr>
              <a:t> </a:t>
            </a:r>
          </a:p>
        </p:txBody>
      </p:sp>
      <p:sp>
        <p:nvSpPr>
          <p:cNvPr id="12" name="Flowchart: Connector 11">
            <a:extLst>
              <a:ext uri="{FF2B5EF4-FFF2-40B4-BE49-F238E27FC236}">
                <a16:creationId xmlns:a16="http://schemas.microsoft.com/office/drawing/2014/main" id="{6E92A669-2521-A2FF-0AB5-7C15A318A9FD}"/>
              </a:ext>
            </a:extLst>
          </p:cNvPr>
          <p:cNvSpPr/>
          <p:nvPr/>
        </p:nvSpPr>
        <p:spPr>
          <a:xfrm>
            <a:off x="2774889" y="4127106"/>
            <a:ext cx="1902673" cy="1623526"/>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Cost of Living Crisis </a:t>
            </a:r>
          </a:p>
        </p:txBody>
      </p:sp>
      <p:sp>
        <p:nvSpPr>
          <p:cNvPr id="13" name="Flowchart: Connector 12">
            <a:extLst>
              <a:ext uri="{FF2B5EF4-FFF2-40B4-BE49-F238E27FC236}">
                <a16:creationId xmlns:a16="http://schemas.microsoft.com/office/drawing/2014/main" id="{67ECF346-A721-1AFF-3C30-41DDCA52C5D5}"/>
              </a:ext>
            </a:extLst>
          </p:cNvPr>
          <p:cNvSpPr/>
          <p:nvPr/>
        </p:nvSpPr>
        <p:spPr>
          <a:xfrm>
            <a:off x="3453100" y="1412553"/>
            <a:ext cx="1902672" cy="1856489"/>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Abuse </a:t>
            </a:r>
          </a:p>
          <a:p>
            <a:pPr algn="ctr"/>
            <a:r>
              <a:rPr lang="en-GB" b="1" dirty="0">
                <a:solidFill>
                  <a:schemeClr val="accent4"/>
                </a:solidFill>
                <a:latin typeface="Eras Bold ITC" panose="020B0907030504020204" pitchFamily="34" charset="0"/>
              </a:rPr>
              <a:t>of </a:t>
            </a:r>
          </a:p>
          <a:p>
            <a:pPr algn="ctr"/>
            <a:r>
              <a:rPr lang="en-GB" b="1" dirty="0">
                <a:solidFill>
                  <a:schemeClr val="accent4"/>
                </a:solidFill>
                <a:latin typeface="Eras Bold ITC" panose="020B0907030504020204" pitchFamily="34" charset="0"/>
              </a:rPr>
              <a:t>Power</a:t>
            </a:r>
          </a:p>
        </p:txBody>
      </p:sp>
    </p:spTree>
    <p:extLst>
      <p:ext uri="{BB962C8B-B14F-4D97-AF65-F5344CB8AC3E}">
        <p14:creationId xmlns:p14="http://schemas.microsoft.com/office/powerpoint/2010/main" val="39997790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36D20-4C99-3CD8-5C85-604B28F4B3C3}"/>
              </a:ext>
            </a:extLst>
          </p:cNvPr>
          <p:cNvSpPr>
            <a:spLocks noGrp="1"/>
          </p:cNvSpPr>
          <p:nvPr>
            <p:ph type="title"/>
          </p:nvPr>
        </p:nvSpPr>
        <p:spPr/>
        <p:txBody>
          <a:bodyPr/>
          <a:lstStyle/>
          <a:p>
            <a:pPr algn="ctr"/>
            <a:r>
              <a:rPr lang="en-GB" sz="2800" dirty="0">
                <a:solidFill>
                  <a:srgbClr val="E6B82C"/>
                </a:solidFill>
                <a:latin typeface="Eras Bold ITC" panose="020B0907030504020204" pitchFamily="34" charset="0"/>
              </a:rPr>
              <a:t>Let’s get technical !</a:t>
            </a:r>
            <a:br>
              <a:rPr lang="en-GB" dirty="0">
                <a:solidFill>
                  <a:srgbClr val="E6B82C"/>
                </a:solidFill>
                <a:latin typeface="Eras Bold ITC" panose="020B0907030504020204" pitchFamily="34" charset="0"/>
              </a:rPr>
            </a:br>
            <a:r>
              <a:rPr lang="en-GB" dirty="0">
                <a:solidFill>
                  <a:srgbClr val="E6B82C"/>
                </a:solidFill>
                <a:latin typeface="Eras Bold ITC" panose="020B0907030504020204" pitchFamily="34" charset="0"/>
              </a:rPr>
              <a:t>Theft vs Robber</a:t>
            </a:r>
            <a:r>
              <a:rPr lang="en-GB" sz="4400" dirty="0">
                <a:solidFill>
                  <a:srgbClr val="E6B82C"/>
                </a:solidFill>
                <a:latin typeface="Eras Bold ITC" panose="020B0907030504020204" pitchFamily="34" charset="0"/>
              </a:rPr>
              <a:t>y</a:t>
            </a:r>
            <a:endParaRPr lang="en-GB" dirty="0"/>
          </a:p>
        </p:txBody>
      </p:sp>
      <p:sp>
        <p:nvSpPr>
          <p:cNvPr id="8" name="Flowchart: Connector 7">
            <a:extLst>
              <a:ext uri="{FF2B5EF4-FFF2-40B4-BE49-F238E27FC236}">
                <a16:creationId xmlns:a16="http://schemas.microsoft.com/office/drawing/2014/main" id="{F17670A7-6CA6-A705-386C-A0CEC26121EE}"/>
              </a:ext>
            </a:extLst>
          </p:cNvPr>
          <p:cNvSpPr/>
          <p:nvPr/>
        </p:nvSpPr>
        <p:spPr>
          <a:xfrm>
            <a:off x="4384196" y="2043372"/>
            <a:ext cx="3423607" cy="2906007"/>
          </a:xfrm>
          <a:prstGeom prst="flowChartConnector">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44546A"/>
                </a:solidFill>
                <a:latin typeface="Eras Bold ITC" panose="020B0907030504020204" pitchFamily="34" charset="0"/>
              </a:rPr>
              <a:t>Is there a difference between theft and robbery?</a:t>
            </a:r>
          </a:p>
        </p:txBody>
      </p:sp>
      <p:sp>
        <p:nvSpPr>
          <p:cNvPr id="9" name="Flowchart: Connector 8">
            <a:extLst>
              <a:ext uri="{FF2B5EF4-FFF2-40B4-BE49-F238E27FC236}">
                <a16:creationId xmlns:a16="http://schemas.microsoft.com/office/drawing/2014/main" id="{F6C91D9D-8A24-1C1C-EF75-CE01FDC39755}"/>
              </a:ext>
            </a:extLst>
          </p:cNvPr>
          <p:cNvSpPr/>
          <p:nvPr/>
        </p:nvSpPr>
        <p:spPr>
          <a:xfrm>
            <a:off x="1531981" y="3039174"/>
            <a:ext cx="3262596" cy="3018013"/>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Theft means taking someone's property but does not involve the use of force</a:t>
            </a:r>
          </a:p>
        </p:txBody>
      </p:sp>
      <p:sp>
        <p:nvSpPr>
          <p:cNvPr id="10" name="Flowchart: Connector 9">
            <a:extLst>
              <a:ext uri="{FF2B5EF4-FFF2-40B4-BE49-F238E27FC236}">
                <a16:creationId xmlns:a16="http://schemas.microsoft.com/office/drawing/2014/main" id="{6B888429-AB8C-A6F5-9E63-D49792EFBE1C}"/>
              </a:ext>
            </a:extLst>
          </p:cNvPr>
          <p:cNvSpPr/>
          <p:nvPr/>
        </p:nvSpPr>
        <p:spPr>
          <a:xfrm>
            <a:off x="7397425" y="3039173"/>
            <a:ext cx="3262597" cy="3018014"/>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Robbery is taking someone’s property using force or making them think force will be used</a:t>
            </a:r>
          </a:p>
        </p:txBody>
      </p:sp>
    </p:spTree>
    <p:extLst>
      <p:ext uri="{BB962C8B-B14F-4D97-AF65-F5344CB8AC3E}">
        <p14:creationId xmlns:p14="http://schemas.microsoft.com/office/powerpoint/2010/main" val="4215159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C4FEB-BA83-4663-48FF-36834A2301F7}"/>
              </a:ext>
            </a:extLst>
          </p:cNvPr>
          <p:cNvSpPr>
            <a:spLocks noGrp="1"/>
          </p:cNvSpPr>
          <p:nvPr>
            <p:ph type="title"/>
          </p:nvPr>
        </p:nvSpPr>
        <p:spPr/>
        <p:txBody>
          <a:bodyPr/>
          <a:lstStyle/>
          <a:p>
            <a:pPr algn="ctr"/>
            <a:r>
              <a:rPr lang="en-GB" sz="4400" dirty="0">
                <a:solidFill>
                  <a:srgbClr val="E6B82C"/>
                </a:solidFill>
                <a:effectLst/>
                <a:latin typeface="Eras Bold ITC" panose="020B0907030504020204" pitchFamily="34" charset="0"/>
              </a:rPr>
              <a:t>Who might be affected by street robberies ?</a:t>
            </a:r>
            <a:endParaRPr lang="en-GB" dirty="0"/>
          </a:p>
        </p:txBody>
      </p:sp>
      <p:sp>
        <p:nvSpPr>
          <p:cNvPr id="4" name="Flowchart: Connector 3">
            <a:extLst>
              <a:ext uri="{FF2B5EF4-FFF2-40B4-BE49-F238E27FC236}">
                <a16:creationId xmlns:a16="http://schemas.microsoft.com/office/drawing/2014/main" id="{C898DA09-B0E6-983C-9CE2-8058F8BC434D}"/>
              </a:ext>
            </a:extLst>
          </p:cNvPr>
          <p:cNvSpPr/>
          <p:nvPr/>
        </p:nvSpPr>
        <p:spPr>
          <a:xfrm>
            <a:off x="3818561" y="1819520"/>
            <a:ext cx="1902672" cy="1856489"/>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Friends </a:t>
            </a:r>
          </a:p>
        </p:txBody>
      </p:sp>
      <p:sp>
        <p:nvSpPr>
          <p:cNvPr id="5" name="Flowchart: Connector 4">
            <a:extLst>
              <a:ext uri="{FF2B5EF4-FFF2-40B4-BE49-F238E27FC236}">
                <a16:creationId xmlns:a16="http://schemas.microsoft.com/office/drawing/2014/main" id="{E4AD9709-5C9F-D8AB-E89A-7F864D54C305}"/>
              </a:ext>
            </a:extLst>
          </p:cNvPr>
          <p:cNvSpPr/>
          <p:nvPr/>
        </p:nvSpPr>
        <p:spPr>
          <a:xfrm>
            <a:off x="4769897" y="3676009"/>
            <a:ext cx="1902672" cy="1856489"/>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Family Members</a:t>
            </a:r>
          </a:p>
        </p:txBody>
      </p:sp>
      <p:sp>
        <p:nvSpPr>
          <p:cNvPr id="6" name="Flowchart: Connector 5">
            <a:extLst>
              <a:ext uri="{FF2B5EF4-FFF2-40B4-BE49-F238E27FC236}">
                <a16:creationId xmlns:a16="http://schemas.microsoft.com/office/drawing/2014/main" id="{505F4C6A-E197-7AC9-B6F9-CA2DAE4D1C01}"/>
              </a:ext>
            </a:extLst>
          </p:cNvPr>
          <p:cNvSpPr/>
          <p:nvPr/>
        </p:nvSpPr>
        <p:spPr>
          <a:xfrm>
            <a:off x="7586180" y="3670372"/>
            <a:ext cx="1902672" cy="1856489"/>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Teachers</a:t>
            </a:r>
          </a:p>
        </p:txBody>
      </p:sp>
      <p:sp>
        <p:nvSpPr>
          <p:cNvPr id="8" name="Flowchart: Connector 7">
            <a:extLst>
              <a:ext uri="{FF2B5EF4-FFF2-40B4-BE49-F238E27FC236}">
                <a16:creationId xmlns:a16="http://schemas.microsoft.com/office/drawing/2014/main" id="{257EE190-36CC-7288-ADD7-4828A4518423}"/>
              </a:ext>
            </a:extLst>
          </p:cNvPr>
          <p:cNvSpPr/>
          <p:nvPr/>
        </p:nvSpPr>
        <p:spPr>
          <a:xfrm>
            <a:off x="6406650" y="1813883"/>
            <a:ext cx="1902672" cy="1856489"/>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Youth Workers</a:t>
            </a:r>
          </a:p>
        </p:txBody>
      </p:sp>
      <p:sp>
        <p:nvSpPr>
          <p:cNvPr id="9" name="Flowchart: Connector 8">
            <a:extLst>
              <a:ext uri="{FF2B5EF4-FFF2-40B4-BE49-F238E27FC236}">
                <a16:creationId xmlns:a16="http://schemas.microsoft.com/office/drawing/2014/main" id="{3FE2D52D-DD89-4B3E-809B-31014FA65A83}"/>
              </a:ext>
            </a:extLst>
          </p:cNvPr>
          <p:cNvSpPr/>
          <p:nvPr/>
        </p:nvSpPr>
        <p:spPr>
          <a:xfrm>
            <a:off x="9113308" y="1813883"/>
            <a:ext cx="1902672" cy="1856489"/>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School Children </a:t>
            </a:r>
          </a:p>
        </p:txBody>
      </p:sp>
      <p:sp>
        <p:nvSpPr>
          <p:cNvPr id="10" name="Flowchart: Connector 9">
            <a:extLst>
              <a:ext uri="{FF2B5EF4-FFF2-40B4-BE49-F238E27FC236}">
                <a16:creationId xmlns:a16="http://schemas.microsoft.com/office/drawing/2014/main" id="{002D92BD-79B1-CCE2-FD6C-AF60C038480B}"/>
              </a:ext>
            </a:extLst>
          </p:cNvPr>
          <p:cNvSpPr/>
          <p:nvPr/>
        </p:nvSpPr>
        <p:spPr>
          <a:xfrm>
            <a:off x="2181808" y="3676009"/>
            <a:ext cx="1902672" cy="1856489"/>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accent4"/>
                </a:solidFill>
                <a:latin typeface="Eras Bold ITC" panose="020B0907030504020204" pitchFamily="34" charset="0"/>
              </a:rPr>
              <a:t>Local community </a:t>
            </a:r>
          </a:p>
        </p:txBody>
      </p:sp>
      <p:sp>
        <p:nvSpPr>
          <p:cNvPr id="16" name="Flowchart: Connector 15">
            <a:extLst>
              <a:ext uri="{FF2B5EF4-FFF2-40B4-BE49-F238E27FC236}">
                <a16:creationId xmlns:a16="http://schemas.microsoft.com/office/drawing/2014/main" id="{660ED1C1-0471-7EE3-C7B3-6F1EDF3FD056}"/>
              </a:ext>
            </a:extLst>
          </p:cNvPr>
          <p:cNvSpPr/>
          <p:nvPr/>
        </p:nvSpPr>
        <p:spPr>
          <a:xfrm>
            <a:off x="1111903" y="1819520"/>
            <a:ext cx="1902672" cy="1856489"/>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4"/>
                </a:solidFill>
                <a:latin typeface="Eras Bold ITC" panose="020B0907030504020204" pitchFamily="34" charset="0"/>
              </a:rPr>
              <a:t>You </a:t>
            </a:r>
          </a:p>
        </p:txBody>
      </p:sp>
    </p:spTree>
    <p:extLst>
      <p:ext uri="{BB962C8B-B14F-4D97-AF65-F5344CB8AC3E}">
        <p14:creationId xmlns:p14="http://schemas.microsoft.com/office/powerpoint/2010/main" val="208888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C4FEB-BA83-4663-48FF-36834A2301F7}"/>
              </a:ext>
            </a:extLst>
          </p:cNvPr>
          <p:cNvSpPr>
            <a:spLocks noGrp="1"/>
          </p:cNvSpPr>
          <p:nvPr>
            <p:ph type="title"/>
          </p:nvPr>
        </p:nvSpPr>
        <p:spPr/>
        <p:txBody>
          <a:bodyPr>
            <a:normAutofit/>
          </a:bodyPr>
          <a:lstStyle/>
          <a:p>
            <a:pPr algn="ctr"/>
            <a:r>
              <a:rPr lang="en-GB" sz="2800" dirty="0">
                <a:solidFill>
                  <a:srgbClr val="E6B82C"/>
                </a:solidFill>
                <a:effectLst/>
                <a:latin typeface="Eras Bold ITC" panose="020B0907030504020204" pitchFamily="34" charset="0"/>
              </a:rPr>
              <a:t>Food For </a:t>
            </a:r>
            <a:r>
              <a:rPr lang="en-GB" sz="2800" dirty="0">
                <a:solidFill>
                  <a:srgbClr val="E6B82C"/>
                </a:solidFill>
                <a:latin typeface="Eras Bold ITC" panose="020B0907030504020204" pitchFamily="34" charset="0"/>
              </a:rPr>
              <a:t>T</a:t>
            </a:r>
            <a:r>
              <a:rPr lang="en-GB" sz="2800" dirty="0">
                <a:solidFill>
                  <a:srgbClr val="E6B82C"/>
                </a:solidFill>
                <a:effectLst/>
                <a:latin typeface="Eras Bold ITC" panose="020B0907030504020204" pitchFamily="34" charset="0"/>
              </a:rPr>
              <a:t>hought </a:t>
            </a:r>
            <a:br>
              <a:rPr lang="en-GB" sz="4400" dirty="0">
                <a:solidFill>
                  <a:srgbClr val="E6B82C"/>
                </a:solidFill>
                <a:effectLst/>
                <a:latin typeface="Eras Bold ITC" panose="020B0907030504020204" pitchFamily="34" charset="0"/>
              </a:rPr>
            </a:br>
            <a:r>
              <a:rPr lang="en-GB" dirty="0">
                <a:solidFill>
                  <a:srgbClr val="E6B82C"/>
                </a:solidFill>
                <a:latin typeface="Eras Bold ITC" panose="020B0907030504020204" pitchFamily="34" charset="0"/>
              </a:rPr>
              <a:t>I</a:t>
            </a:r>
            <a:r>
              <a:rPr lang="en-GB" sz="4400" dirty="0">
                <a:solidFill>
                  <a:srgbClr val="E6B82C"/>
                </a:solidFill>
                <a:effectLst/>
                <a:latin typeface="Eras Bold ITC" panose="020B0907030504020204" pitchFamily="34" charset="0"/>
              </a:rPr>
              <a:t>s </a:t>
            </a:r>
            <a:r>
              <a:rPr lang="en-GB" dirty="0">
                <a:solidFill>
                  <a:srgbClr val="E6B82C"/>
                </a:solidFill>
                <a:latin typeface="Eras Bold ITC" panose="020B0907030504020204" pitchFamily="34" charset="0"/>
              </a:rPr>
              <a:t>T</a:t>
            </a:r>
            <a:r>
              <a:rPr lang="en-GB" sz="4400" dirty="0">
                <a:solidFill>
                  <a:srgbClr val="E6B82C"/>
                </a:solidFill>
                <a:effectLst/>
                <a:latin typeface="Eras Bold ITC" panose="020B0907030504020204" pitchFamily="34" charset="0"/>
              </a:rPr>
              <a:t>his You?</a:t>
            </a:r>
            <a:endParaRPr lang="en-GB" dirty="0"/>
          </a:p>
        </p:txBody>
      </p:sp>
      <p:sp>
        <p:nvSpPr>
          <p:cNvPr id="3" name="Content Placeholder 2">
            <a:extLst>
              <a:ext uri="{FF2B5EF4-FFF2-40B4-BE49-F238E27FC236}">
                <a16:creationId xmlns:a16="http://schemas.microsoft.com/office/drawing/2014/main" id="{8D5BE19F-9DA9-458C-B20C-A8F40148F633}"/>
              </a:ext>
            </a:extLst>
          </p:cNvPr>
          <p:cNvSpPr>
            <a:spLocks noGrp="1"/>
          </p:cNvSpPr>
          <p:nvPr>
            <p:ph idx="1"/>
          </p:nvPr>
        </p:nvSpPr>
        <p:spPr>
          <a:xfrm>
            <a:off x="838200" y="1061883"/>
            <a:ext cx="10515600" cy="5115079"/>
          </a:xfrm>
        </p:spPr>
        <p:txBody>
          <a:bodyPr>
            <a:normAutofit fontScale="85000" lnSpcReduction="10000"/>
          </a:bodyPr>
          <a:lstStyle/>
          <a:p>
            <a:pPr marL="0" indent="0" algn="ctr">
              <a:buNone/>
            </a:pPr>
            <a:endParaRPr lang="en-GB" dirty="0">
              <a:solidFill>
                <a:schemeClr val="tx2"/>
              </a:solidFill>
            </a:endParaRPr>
          </a:p>
          <a:p>
            <a:pPr marL="0" indent="0" algn="ctr">
              <a:buNone/>
            </a:pPr>
            <a:endParaRPr lang="en-GB" dirty="0">
              <a:solidFill>
                <a:schemeClr val="tx2"/>
              </a:solidFill>
            </a:endParaRPr>
          </a:p>
          <a:p>
            <a:pPr marL="0" indent="0" algn="ctr">
              <a:buNone/>
            </a:pPr>
            <a:r>
              <a:rPr lang="en-GB" dirty="0">
                <a:solidFill>
                  <a:schemeClr val="tx2"/>
                </a:solidFill>
              </a:rPr>
              <a:t>At times, we won’t understand why </a:t>
            </a:r>
            <a:r>
              <a:rPr lang="en-GB" b="1" dirty="0">
                <a:solidFill>
                  <a:schemeClr val="tx2"/>
                </a:solidFill>
              </a:rPr>
              <a:t>You </a:t>
            </a:r>
            <a:r>
              <a:rPr lang="en-GB" dirty="0">
                <a:solidFill>
                  <a:schemeClr val="tx2"/>
                </a:solidFill>
              </a:rPr>
              <a:t>or </a:t>
            </a:r>
            <a:r>
              <a:rPr lang="en-GB" b="1" dirty="0">
                <a:solidFill>
                  <a:schemeClr val="tx2"/>
                </a:solidFill>
              </a:rPr>
              <a:t>Someone</a:t>
            </a:r>
            <a:r>
              <a:rPr lang="en-GB" dirty="0">
                <a:solidFill>
                  <a:schemeClr val="tx2"/>
                </a:solidFill>
              </a:rPr>
              <a:t> you know </a:t>
            </a:r>
          </a:p>
          <a:p>
            <a:pPr marL="0" indent="0" algn="ctr">
              <a:buNone/>
            </a:pPr>
            <a:r>
              <a:rPr lang="en-GB" dirty="0">
                <a:solidFill>
                  <a:schemeClr val="tx2"/>
                </a:solidFill>
              </a:rPr>
              <a:t>would go out in the street one day and think</a:t>
            </a:r>
          </a:p>
          <a:p>
            <a:pPr marL="0" indent="0" algn="ctr">
              <a:buNone/>
            </a:pPr>
            <a:r>
              <a:rPr lang="en-GB" dirty="0">
                <a:solidFill>
                  <a:schemeClr val="tx2"/>
                </a:solidFill>
              </a:rPr>
              <a:t> ‘I should hurt somebody or rob somebody’s phone’.  </a:t>
            </a:r>
          </a:p>
          <a:p>
            <a:pPr marL="0" indent="0" algn="ctr">
              <a:buNone/>
            </a:pPr>
            <a:endParaRPr lang="en-GB" dirty="0">
              <a:solidFill>
                <a:schemeClr val="tx2"/>
              </a:solidFill>
            </a:endParaRPr>
          </a:p>
          <a:p>
            <a:pPr marL="0" indent="0" algn="ctr">
              <a:buNone/>
            </a:pPr>
            <a:r>
              <a:rPr lang="en-GB" dirty="0">
                <a:solidFill>
                  <a:schemeClr val="tx2"/>
                </a:solidFill>
              </a:rPr>
              <a:t>You may have been the </a:t>
            </a:r>
            <a:r>
              <a:rPr lang="en-GB" b="1" dirty="0">
                <a:solidFill>
                  <a:schemeClr val="tx2"/>
                </a:solidFill>
              </a:rPr>
              <a:t>victim </a:t>
            </a:r>
            <a:r>
              <a:rPr lang="en-GB" dirty="0">
                <a:solidFill>
                  <a:schemeClr val="tx2"/>
                </a:solidFill>
              </a:rPr>
              <a:t>or be the </a:t>
            </a:r>
            <a:r>
              <a:rPr lang="en-GB" b="1" dirty="0">
                <a:solidFill>
                  <a:schemeClr val="tx2"/>
                </a:solidFill>
              </a:rPr>
              <a:t>perpetrator </a:t>
            </a:r>
          </a:p>
          <a:p>
            <a:pPr marL="0" indent="0" algn="ctr">
              <a:buNone/>
            </a:pPr>
            <a:endParaRPr lang="en-GB" b="1" dirty="0">
              <a:solidFill>
                <a:schemeClr val="tx2"/>
              </a:solidFill>
            </a:endParaRPr>
          </a:p>
          <a:p>
            <a:pPr marL="0" indent="0" algn="ctr">
              <a:buNone/>
            </a:pPr>
            <a:r>
              <a:rPr lang="en-GB" dirty="0">
                <a:solidFill>
                  <a:schemeClr val="tx2"/>
                </a:solidFill>
              </a:rPr>
              <a:t>Whatever side you're on you may feel invisible, we are not here to pass judgement.</a:t>
            </a:r>
          </a:p>
          <a:p>
            <a:pPr marL="0" indent="0" algn="ctr">
              <a:buNone/>
            </a:pPr>
            <a:endParaRPr lang="en-GB" dirty="0">
              <a:solidFill>
                <a:schemeClr val="tx2"/>
              </a:solidFill>
            </a:endParaRPr>
          </a:p>
          <a:p>
            <a:pPr marL="0" indent="0" algn="ctr">
              <a:buNone/>
            </a:pPr>
            <a:r>
              <a:rPr lang="en-GB" dirty="0">
                <a:solidFill>
                  <a:schemeClr val="tx2"/>
                </a:solidFill>
              </a:rPr>
              <a:t>However, we must address what is happening in</a:t>
            </a:r>
          </a:p>
          <a:p>
            <a:pPr marL="0" indent="0" algn="ctr">
              <a:buNone/>
            </a:pPr>
            <a:r>
              <a:rPr lang="en-GB" sz="3600" b="1" dirty="0">
                <a:solidFill>
                  <a:schemeClr val="tx2"/>
                </a:solidFill>
              </a:rPr>
              <a:t>YOUR COMMUNITY </a:t>
            </a:r>
          </a:p>
          <a:p>
            <a:pPr marL="0" indent="0">
              <a:buNone/>
            </a:pPr>
            <a:endParaRPr lang="en-GB" dirty="0"/>
          </a:p>
        </p:txBody>
      </p:sp>
    </p:spTree>
    <p:extLst>
      <p:ext uri="{BB962C8B-B14F-4D97-AF65-F5344CB8AC3E}">
        <p14:creationId xmlns:p14="http://schemas.microsoft.com/office/powerpoint/2010/main" val="3571506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 calcmode="lin" valueType="num">
                                      <p:cBhvr additive="base">
                                        <p:cTn id="2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 calcmode="lin" valueType="num">
                                      <p:cBhvr additive="base">
                                        <p:cTn id="3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11" end="11"/>
                                            </p:txEl>
                                          </p:spTgt>
                                        </p:tgtEl>
                                        <p:attrNameLst>
                                          <p:attrName>style.visibility</p:attrName>
                                        </p:attrNameLst>
                                      </p:cBhvr>
                                      <p:to>
                                        <p:strVal val="visible"/>
                                      </p:to>
                                    </p:set>
                                    <p:anim calcmode="lin" valueType="num">
                                      <p:cBhvr additive="base">
                                        <p:cTn id="4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C4FEB-BA83-4663-48FF-36834A2301F7}"/>
              </a:ext>
            </a:extLst>
          </p:cNvPr>
          <p:cNvSpPr>
            <a:spLocks noGrp="1"/>
          </p:cNvSpPr>
          <p:nvPr>
            <p:ph type="title"/>
          </p:nvPr>
        </p:nvSpPr>
        <p:spPr/>
        <p:txBody>
          <a:bodyPr/>
          <a:lstStyle/>
          <a:p>
            <a:pPr algn="ctr"/>
            <a:r>
              <a:rPr lang="en-GB" sz="4400" dirty="0">
                <a:solidFill>
                  <a:srgbClr val="E6B82C"/>
                </a:solidFill>
                <a:effectLst/>
                <a:latin typeface="Eras Bold ITC" panose="020B0907030504020204" pitchFamily="34" charset="0"/>
              </a:rPr>
              <a:t>Why Me?</a:t>
            </a:r>
            <a:endParaRPr lang="en-GB" dirty="0"/>
          </a:p>
        </p:txBody>
      </p:sp>
      <p:sp>
        <p:nvSpPr>
          <p:cNvPr id="3" name="Content Placeholder 2">
            <a:extLst>
              <a:ext uri="{FF2B5EF4-FFF2-40B4-BE49-F238E27FC236}">
                <a16:creationId xmlns:a16="http://schemas.microsoft.com/office/drawing/2014/main" id="{8D5BE19F-9DA9-458C-B20C-A8F40148F633}"/>
              </a:ext>
            </a:extLst>
          </p:cNvPr>
          <p:cNvSpPr>
            <a:spLocks noGrp="1"/>
          </p:cNvSpPr>
          <p:nvPr>
            <p:ph idx="1"/>
          </p:nvPr>
        </p:nvSpPr>
        <p:spPr>
          <a:xfrm>
            <a:off x="838200" y="1061883"/>
            <a:ext cx="10515600" cy="5115079"/>
          </a:xfrm>
        </p:spPr>
        <p:txBody>
          <a:bodyPr>
            <a:normAutofit/>
          </a:bodyPr>
          <a:lstStyle/>
          <a:p>
            <a:pPr marL="0" indent="0" algn="ctr">
              <a:buNone/>
            </a:pPr>
            <a:endParaRPr lang="en-GB" dirty="0">
              <a:solidFill>
                <a:schemeClr val="tx2"/>
              </a:solidFill>
            </a:endParaRPr>
          </a:p>
          <a:p>
            <a:pPr marL="0" indent="0" algn="ctr">
              <a:buNone/>
            </a:pPr>
            <a:r>
              <a:rPr lang="en-GB" dirty="0">
                <a:solidFill>
                  <a:schemeClr val="tx2"/>
                </a:solidFill>
              </a:rPr>
              <a:t>Being a target isn’t your fault!</a:t>
            </a:r>
          </a:p>
          <a:p>
            <a:pPr marL="0" indent="0" algn="ctr">
              <a:buNone/>
            </a:pPr>
            <a:r>
              <a:rPr lang="en-GB" dirty="0">
                <a:solidFill>
                  <a:schemeClr val="tx2"/>
                </a:solidFill>
              </a:rPr>
              <a:t>Being a victim of theft is </a:t>
            </a:r>
            <a:r>
              <a:rPr lang="en-GB" b="1" dirty="0">
                <a:solidFill>
                  <a:schemeClr val="tx2"/>
                </a:solidFill>
              </a:rPr>
              <a:t>certainly</a:t>
            </a:r>
            <a:r>
              <a:rPr lang="en-GB" dirty="0">
                <a:solidFill>
                  <a:schemeClr val="tx2"/>
                </a:solidFill>
              </a:rPr>
              <a:t> not your fault!</a:t>
            </a:r>
          </a:p>
          <a:p>
            <a:pPr marL="0" indent="0" algn="ctr">
              <a:buNone/>
            </a:pPr>
            <a:endParaRPr lang="en-GB" dirty="0">
              <a:solidFill>
                <a:schemeClr val="tx2"/>
              </a:solidFill>
            </a:endParaRPr>
          </a:p>
          <a:p>
            <a:pPr marL="0" indent="0" algn="ctr">
              <a:buNone/>
            </a:pPr>
            <a:r>
              <a:rPr lang="en-GB" dirty="0">
                <a:solidFill>
                  <a:schemeClr val="tx2"/>
                </a:solidFill>
              </a:rPr>
              <a:t>It doesn’t change the fact that </a:t>
            </a:r>
            <a:r>
              <a:rPr lang="en-GB" b="1" dirty="0">
                <a:solidFill>
                  <a:schemeClr val="tx2"/>
                </a:solidFill>
              </a:rPr>
              <a:t>You</a:t>
            </a:r>
            <a:r>
              <a:rPr lang="en-GB" dirty="0">
                <a:solidFill>
                  <a:schemeClr val="tx2"/>
                </a:solidFill>
              </a:rPr>
              <a:t> or </a:t>
            </a:r>
            <a:r>
              <a:rPr lang="en-GB" b="1" dirty="0">
                <a:solidFill>
                  <a:schemeClr val="tx2"/>
                </a:solidFill>
              </a:rPr>
              <a:t>Someone </a:t>
            </a:r>
            <a:r>
              <a:rPr lang="en-GB" dirty="0">
                <a:solidFill>
                  <a:schemeClr val="tx2"/>
                </a:solidFill>
              </a:rPr>
              <a:t>you know has been a target</a:t>
            </a:r>
          </a:p>
          <a:p>
            <a:pPr marL="0" indent="0" algn="ctr">
              <a:buNone/>
            </a:pPr>
            <a:r>
              <a:rPr lang="en-GB" dirty="0">
                <a:solidFill>
                  <a:schemeClr val="tx2"/>
                </a:solidFill>
              </a:rPr>
              <a:t>It can leave people feeling vulnerable, hurt and afraid! </a:t>
            </a:r>
          </a:p>
          <a:p>
            <a:pPr marL="0" indent="0" algn="ctr">
              <a:buNone/>
            </a:pPr>
            <a:endParaRPr lang="en-GB" dirty="0">
              <a:solidFill>
                <a:schemeClr val="tx2"/>
              </a:solidFill>
            </a:endParaRPr>
          </a:p>
          <a:p>
            <a:pPr marL="0" indent="0" algn="ctr">
              <a:buNone/>
            </a:pPr>
            <a:r>
              <a:rPr lang="en-GB" dirty="0">
                <a:solidFill>
                  <a:schemeClr val="tx2"/>
                </a:solidFill>
              </a:rPr>
              <a:t>An experience like that can change the way you see the world around you.</a:t>
            </a:r>
          </a:p>
        </p:txBody>
      </p:sp>
    </p:spTree>
    <p:extLst>
      <p:ext uri="{BB962C8B-B14F-4D97-AF65-F5344CB8AC3E}">
        <p14:creationId xmlns:p14="http://schemas.microsoft.com/office/powerpoint/2010/main" val="27183482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900E3-43A3-3B5C-C57F-F7DB1FEFBF8C}"/>
              </a:ext>
            </a:extLst>
          </p:cNvPr>
          <p:cNvSpPr>
            <a:spLocks noGrp="1"/>
          </p:cNvSpPr>
          <p:nvPr>
            <p:ph type="title"/>
          </p:nvPr>
        </p:nvSpPr>
        <p:spPr>
          <a:xfrm>
            <a:off x="968828" y="0"/>
            <a:ext cx="10515600" cy="1325563"/>
          </a:xfrm>
        </p:spPr>
        <p:txBody>
          <a:bodyPr>
            <a:noAutofit/>
          </a:bodyPr>
          <a:lstStyle/>
          <a:p>
            <a:pPr algn="ctr"/>
            <a:br>
              <a:rPr lang="en-GB" sz="7200" dirty="0">
                <a:solidFill>
                  <a:srgbClr val="E6B82C"/>
                </a:solidFill>
                <a:effectLst/>
                <a:latin typeface="Eras Bold ITC" panose="020B0907030504020204" pitchFamily="34" charset="0"/>
              </a:rPr>
            </a:br>
            <a:r>
              <a:rPr lang="en-GB" sz="7200" dirty="0">
                <a:solidFill>
                  <a:srgbClr val="E6B82C"/>
                </a:solidFill>
                <a:latin typeface="Eras Bold ITC" panose="020B0907030504020204" pitchFamily="34" charset="0"/>
              </a:rPr>
              <a:t>Invisibility   </a:t>
            </a:r>
            <a:endParaRPr lang="en-GB" sz="7200" dirty="0"/>
          </a:p>
        </p:txBody>
      </p:sp>
      <p:sp>
        <p:nvSpPr>
          <p:cNvPr id="3" name="Content Placeholder 2">
            <a:extLst>
              <a:ext uri="{FF2B5EF4-FFF2-40B4-BE49-F238E27FC236}">
                <a16:creationId xmlns:a16="http://schemas.microsoft.com/office/drawing/2014/main" id="{B8F2F98D-F585-6708-6097-53B4601EBDF7}"/>
              </a:ext>
            </a:extLst>
          </p:cNvPr>
          <p:cNvSpPr>
            <a:spLocks noGrp="1"/>
          </p:cNvSpPr>
          <p:nvPr>
            <p:ph idx="1"/>
          </p:nvPr>
        </p:nvSpPr>
        <p:spPr/>
        <p:txBody>
          <a:bodyPr>
            <a:normAutofit/>
          </a:bodyPr>
          <a:lstStyle/>
          <a:p>
            <a:pPr marL="0" indent="0" algn="ctr">
              <a:buNone/>
            </a:pPr>
            <a:r>
              <a:rPr lang="en-GB" dirty="0">
                <a:solidFill>
                  <a:schemeClr val="tx2"/>
                </a:solidFill>
              </a:rPr>
              <a:t>Let’s unpack this a little further…</a:t>
            </a:r>
          </a:p>
          <a:p>
            <a:pPr marL="0" indent="0" algn="ctr">
              <a:buNone/>
            </a:pPr>
            <a:r>
              <a:rPr lang="en-GB" dirty="0">
                <a:solidFill>
                  <a:schemeClr val="tx2"/>
                </a:solidFill>
              </a:rPr>
              <a:t> Sometimes people feel unseen, young people just like you feel invisible.</a:t>
            </a:r>
          </a:p>
          <a:p>
            <a:pPr marL="0" indent="0" algn="ctr">
              <a:buNone/>
            </a:pPr>
            <a:endParaRPr lang="en-GB" dirty="0">
              <a:solidFill>
                <a:schemeClr val="tx2"/>
              </a:solidFill>
            </a:endParaRPr>
          </a:p>
          <a:p>
            <a:pPr marL="0" indent="0" algn="ctr">
              <a:buNone/>
            </a:pPr>
            <a:r>
              <a:rPr lang="en-GB" dirty="0">
                <a:solidFill>
                  <a:schemeClr val="tx2"/>
                </a:solidFill>
              </a:rPr>
              <a:t>When people feel unseen, they may do things in order</a:t>
            </a:r>
          </a:p>
          <a:p>
            <a:pPr marL="0" indent="0" algn="ctr">
              <a:buNone/>
            </a:pPr>
            <a:r>
              <a:rPr lang="en-GB" sz="4000" dirty="0">
                <a:solidFill>
                  <a:schemeClr val="tx2"/>
                </a:solidFill>
              </a:rPr>
              <a:t>To gain </a:t>
            </a:r>
          </a:p>
          <a:p>
            <a:pPr marL="0" indent="0" algn="ctr">
              <a:buNone/>
            </a:pPr>
            <a:r>
              <a:rPr lang="en-GB" sz="4000" b="1" dirty="0">
                <a:solidFill>
                  <a:schemeClr val="tx2"/>
                </a:solidFill>
              </a:rPr>
              <a:t>CREDIBILITY!</a:t>
            </a:r>
          </a:p>
          <a:p>
            <a:pPr marL="0" indent="0" algn="ctr">
              <a:buNone/>
            </a:pPr>
            <a:endParaRPr lang="en-GB" dirty="0"/>
          </a:p>
          <a:p>
            <a:pPr marL="0" indent="0" algn="ctr">
              <a:buNone/>
            </a:pPr>
            <a:endParaRPr lang="en-GB" dirty="0"/>
          </a:p>
          <a:p>
            <a:pPr marL="0" indent="0">
              <a:buNone/>
            </a:pPr>
            <a:endParaRPr lang="en-GB" dirty="0"/>
          </a:p>
        </p:txBody>
      </p:sp>
    </p:spTree>
    <p:extLst>
      <p:ext uri="{BB962C8B-B14F-4D97-AF65-F5344CB8AC3E}">
        <p14:creationId xmlns:p14="http://schemas.microsoft.com/office/powerpoint/2010/main" val="2070825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E2FC9-3405-AEB0-6775-F707C445A6B2}"/>
              </a:ext>
            </a:extLst>
          </p:cNvPr>
          <p:cNvSpPr>
            <a:spLocks noGrp="1"/>
          </p:cNvSpPr>
          <p:nvPr>
            <p:ph type="title"/>
          </p:nvPr>
        </p:nvSpPr>
        <p:spPr/>
        <p:txBody>
          <a:bodyPr/>
          <a:lstStyle/>
          <a:p>
            <a:pPr algn="ctr"/>
            <a:r>
              <a:rPr lang="en-GB" dirty="0">
                <a:solidFill>
                  <a:srgbClr val="E6B82C"/>
                </a:solidFill>
                <a:latin typeface="Eras Bold ITC" panose="020B0907030504020204" pitchFamily="34" charset="0"/>
              </a:rPr>
              <a:t>It’s Not My Problem </a:t>
            </a:r>
            <a:endParaRPr lang="en-GB" dirty="0"/>
          </a:p>
        </p:txBody>
      </p:sp>
      <p:sp>
        <p:nvSpPr>
          <p:cNvPr id="3" name="Content Placeholder 2">
            <a:extLst>
              <a:ext uri="{FF2B5EF4-FFF2-40B4-BE49-F238E27FC236}">
                <a16:creationId xmlns:a16="http://schemas.microsoft.com/office/drawing/2014/main" id="{F4367923-8BAE-95D3-0ABD-7A59B142C7BD}"/>
              </a:ext>
            </a:extLst>
          </p:cNvPr>
          <p:cNvSpPr>
            <a:spLocks noGrp="1"/>
          </p:cNvSpPr>
          <p:nvPr>
            <p:ph idx="1"/>
          </p:nvPr>
        </p:nvSpPr>
        <p:spPr/>
        <p:txBody>
          <a:bodyPr/>
          <a:lstStyle/>
          <a:p>
            <a:pPr marL="0" indent="0" algn="ctr">
              <a:buNone/>
            </a:pPr>
            <a:r>
              <a:rPr lang="en-GB" dirty="0">
                <a:solidFill>
                  <a:schemeClr val="tx2"/>
                </a:solidFill>
              </a:rPr>
              <a:t>One thing we often hear is </a:t>
            </a:r>
          </a:p>
          <a:p>
            <a:pPr marL="0" indent="0" algn="ctr">
              <a:buNone/>
            </a:pPr>
            <a:r>
              <a:rPr lang="en-GB" dirty="0">
                <a:solidFill>
                  <a:schemeClr val="tx2"/>
                </a:solidFill>
              </a:rPr>
              <a:t>“It’s not really my problem”… </a:t>
            </a:r>
          </a:p>
          <a:p>
            <a:pPr marL="0" indent="0" algn="ctr">
              <a:buNone/>
            </a:pPr>
            <a:r>
              <a:rPr lang="en-GB" dirty="0">
                <a:solidFill>
                  <a:schemeClr val="tx2"/>
                </a:solidFill>
              </a:rPr>
              <a:t>Until it happens to your Neighbour, your Best Friend, your Cousin </a:t>
            </a:r>
          </a:p>
          <a:p>
            <a:pPr marL="0" indent="0" algn="ctr">
              <a:buNone/>
            </a:pPr>
            <a:r>
              <a:rPr lang="en-GB" dirty="0">
                <a:solidFill>
                  <a:schemeClr val="tx2"/>
                </a:solidFill>
              </a:rPr>
              <a:t>Niece or Nephew </a:t>
            </a:r>
          </a:p>
          <a:p>
            <a:pPr marL="0" indent="0" algn="ctr">
              <a:buNone/>
            </a:pPr>
            <a:r>
              <a:rPr lang="en-GB" dirty="0">
                <a:solidFill>
                  <a:schemeClr val="tx2"/>
                </a:solidFill>
              </a:rPr>
              <a:t>Your Siblings </a:t>
            </a:r>
          </a:p>
          <a:p>
            <a:pPr marL="0" indent="0" algn="ctr">
              <a:buNone/>
            </a:pPr>
            <a:r>
              <a:rPr lang="en-GB" dirty="0">
                <a:solidFill>
                  <a:schemeClr val="tx2"/>
                </a:solidFill>
              </a:rPr>
              <a:t>Your Parents </a:t>
            </a:r>
          </a:p>
          <a:p>
            <a:pPr marL="0" indent="0" algn="ctr">
              <a:buNone/>
            </a:pPr>
            <a:r>
              <a:rPr lang="en-GB" dirty="0">
                <a:solidFill>
                  <a:schemeClr val="tx2"/>
                </a:solidFill>
              </a:rPr>
              <a:t> or a little closer to home…</a:t>
            </a:r>
          </a:p>
          <a:p>
            <a:pPr marL="0" indent="0" algn="ctr">
              <a:buNone/>
            </a:pPr>
            <a:r>
              <a:rPr lang="en-GB" dirty="0">
                <a:solidFill>
                  <a:schemeClr val="tx2"/>
                </a:solidFill>
              </a:rPr>
              <a:t>YOU!</a:t>
            </a:r>
          </a:p>
          <a:p>
            <a:pPr marL="0" indent="0" algn="ctr">
              <a:buNone/>
            </a:pPr>
            <a:endParaRPr lang="en-GB" dirty="0"/>
          </a:p>
          <a:p>
            <a:pPr marL="0" indent="0" algn="ctr">
              <a:buNone/>
            </a:pPr>
            <a:endParaRPr lang="en-GB" dirty="0"/>
          </a:p>
          <a:p>
            <a:pPr marL="0" indent="0" algn="ctr">
              <a:buNone/>
            </a:pPr>
            <a:endParaRPr lang="en-GB" dirty="0"/>
          </a:p>
        </p:txBody>
      </p:sp>
    </p:spTree>
    <p:extLst>
      <p:ext uri="{BB962C8B-B14F-4D97-AF65-F5344CB8AC3E}">
        <p14:creationId xmlns:p14="http://schemas.microsoft.com/office/powerpoint/2010/main" val="31679331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192C7C-7EFF-3410-CEEE-1E2D89BEFDD0}"/>
              </a:ext>
            </a:extLst>
          </p:cNvPr>
          <p:cNvPicPr>
            <a:picLocks noChangeAspect="1"/>
          </p:cNvPicPr>
          <p:nvPr/>
        </p:nvPicPr>
        <p:blipFill>
          <a:blip r:embed="rId2"/>
          <a:stretch>
            <a:fillRect/>
          </a:stretch>
        </p:blipFill>
        <p:spPr>
          <a:xfrm>
            <a:off x="1045028" y="-21520"/>
            <a:ext cx="9211854" cy="1176630"/>
          </a:xfrm>
          <a:prstGeom prst="rect">
            <a:avLst/>
          </a:prstGeom>
        </p:spPr>
      </p:pic>
      <p:sp>
        <p:nvSpPr>
          <p:cNvPr id="6" name="Flowchart: Connector 5">
            <a:extLst>
              <a:ext uri="{FF2B5EF4-FFF2-40B4-BE49-F238E27FC236}">
                <a16:creationId xmlns:a16="http://schemas.microsoft.com/office/drawing/2014/main" id="{F2DAFB6D-D083-F4E9-A98C-5980AA40D2C4}"/>
              </a:ext>
            </a:extLst>
          </p:cNvPr>
          <p:cNvSpPr/>
          <p:nvPr/>
        </p:nvSpPr>
        <p:spPr>
          <a:xfrm>
            <a:off x="828803" y="3680468"/>
            <a:ext cx="3079102" cy="2348898"/>
          </a:xfrm>
          <a:prstGeom prst="flowChartConnector">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Eras Bold ITC" panose="020B0907030504020204" pitchFamily="34" charset="0"/>
              </a:rPr>
              <a:t>Smartphone</a:t>
            </a:r>
          </a:p>
          <a:p>
            <a:pPr algn="ctr"/>
            <a:r>
              <a:rPr lang="en-GB" dirty="0">
                <a:solidFill>
                  <a:schemeClr val="tx2"/>
                </a:solidFill>
                <a:latin typeface="Eras Bold ITC" panose="020B0907030504020204" pitchFamily="34" charset="0"/>
              </a:rPr>
              <a:t>Designer Items</a:t>
            </a:r>
          </a:p>
          <a:p>
            <a:pPr algn="ctr"/>
            <a:r>
              <a:rPr lang="en-GB" dirty="0">
                <a:solidFill>
                  <a:schemeClr val="tx2"/>
                </a:solidFill>
                <a:latin typeface="Eras Bold ITC" panose="020B0907030504020204" pitchFamily="34" charset="0"/>
              </a:rPr>
              <a:t>Headphones</a:t>
            </a:r>
          </a:p>
          <a:p>
            <a:pPr algn="ctr"/>
            <a:r>
              <a:rPr lang="en-GB" dirty="0">
                <a:solidFill>
                  <a:schemeClr val="tx2"/>
                </a:solidFill>
                <a:latin typeface="Eras Bold ITC" panose="020B0907030504020204" pitchFamily="34" charset="0"/>
              </a:rPr>
              <a:t>Money</a:t>
            </a:r>
          </a:p>
          <a:p>
            <a:pPr algn="ctr"/>
            <a:r>
              <a:rPr lang="en-GB" dirty="0">
                <a:solidFill>
                  <a:schemeClr val="tx2"/>
                </a:solidFill>
                <a:latin typeface="Eras Bold ITC" panose="020B0907030504020204" pitchFamily="34" charset="0"/>
              </a:rPr>
              <a:t>Food</a:t>
            </a:r>
          </a:p>
        </p:txBody>
      </p:sp>
      <p:pic>
        <p:nvPicPr>
          <p:cNvPr id="7" name="Picture 6">
            <a:extLst>
              <a:ext uri="{FF2B5EF4-FFF2-40B4-BE49-F238E27FC236}">
                <a16:creationId xmlns:a16="http://schemas.microsoft.com/office/drawing/2014/main" id="{C50B36A7-6A17-65F4-D17E-F14B77B8B7C5}"/>
              </a:ext>
            </a:extLst>
          </p:cNvPr>
          <p:cNvPicPr>
            <a:picLocks noChangeAspect="1"/>
          </p:cNvPicPr>
          <p:nvPr/>
        </p:nvPicPr>
        <p:blipFill>
          <a:blip r:embed="rId3"/>
          <a:stretch>
            <a:fillRect/>
          </a:stretch>
        </p:blipFill>
        <p:spPr>
          <a:xfrm>
            <a:off x="4269556" y="1097598"/>
            <a:ext cx="2817845" cy="2426418"/>
          </a:xfrm>
          <a:prstGeom prst="rect">
            <a:avLst/>
          </a:prstGeom>
        </p:spPr>
      </p:pic>
      <p:sp>
        <p:nvSpPr>
          <p:cNvPr id="11" name="Flowchart: Connector 10">
            <a:extLst>
              <a:ext uri="{FF2B5EF4-FFF2-40B4-BE49-F238E27FC236}">
                <a16:creationId xmlns:a16="http://schemas.microsoft.com/office/drawing/2014/main" id="{5F79BB04-21ED-FDF1-42D3-E85B3C094B9B}"/>
              </a:ext>
            </a:extLst>
          </p:cNvPr>
          <p:cNvSpPr/>
          <p:nvPr/>
        </p:nvSpPr>
        <p:spPr>
          <a:xfrm>
            <a:off x="4354283" y="3680468"/>
            <a:ext cx="2817844" cy="2677886"/>
          </a:xfrm>
          <a:prstGeom prst="flowChartConnector">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Eras Bold ITC" panose="020B0907030504020204" pitchFamily="34" charset="0"/>
              </a:rPr>
              <a:t>Town Centres </a:t>
            </a:r>
          </a:p>
          <a:p>
            <a:pPr algn="ctr"/>
            <a:endParaRPr lang="en-GB" dirty="0">
              <a:solidFill>
                <a:schemeClr val="tx2"/>
              </a:solidFill>
              <a:latin typeface="Eras Bold ITC" panose="020B0907030504020204" pitchFamily="34" charset="0"/>
            </a:endParaRPr>
          </a:p>
          <a:p>
            <a:pPr algn="ctr"/>
            <a:r>
              <a:rPr lang="en-GB" dirty="0">
                <a:solidFill>
                  <a:schemeClr val="tx2"/>
                </a:solidFill>
                <a:latin typeface="Eras Bold ITC" panose="020B0907030504020204" pitchFamily="34" charset="0"/>
              </a:rPr>
              <a:t>School Bus Stops</a:t>
            </a:r>
          </a:p>
          <a:p>
            <a:pPr algn="ctr"/>
            <a:endParaRPr lang="en-GB" dirty="0">
              <a:solidFill>
                <a:schemeClr val="tx2"/>
              </a:solidFill>
              <a:latin typeface="Eras Bold ITC" panose="020B0907030504020204" pitchFamily="34" charset="0"/>
            </a:endParaRPr>
          </a:p>
          <a:p>
            <a:pPr algn="ctr"/>
            <a:r>
              <a:rPr lang="en-GB" dirty="0">
                <a:solidFill>
                  <a:schemeClr val="tx2"/>
                </a:solidFill>
                <a:latin typeface="Eras Bold ITC" panose="020B0907030504020204" pitchFamily="34" charset="0"/>
              </a:rPr>
              <a:t>Food Shops</a:t>
            </a:r>
          </a:p>
        </p:txBody>
      </p:sp>
      <p:pic>
        <p:nvPicPr>
          <p:cNvPr id="13" name="Picture 12">
            <a:extLst>
              <a:ext uri="{FF2B5EF4-FFF2-40B4-BE49-F238E27FC236}">
                <a16:creationId xmlns:a16="http://schemas.microsoft.com/office/drawing/2014/main" id="{36630ABF-4C4A-BBAC-1B87-A8039B54E298}"/>
              </a:ext>
            </a:extLst>
          </p:cNvPr>
          <p:cNvPicPr>
            <a:picLocks noChangeAspect="1"/>
          </p:cNvPicPr>
          <p:nvPr/>
        </p:nvPicPr>
        <p:blipFill>
          <a:blip r:embed="rId4"/>
          <a:stretch>
            <a:fillRect/>
          </a:stretch>
        </p:blipFill>
        <p:spPr>
          <a:xfrm>
            <a:off x="7853934" y="988654"/>
            <a:ext cx="2847079" cy="2517866"/>
          </a:xfrm>
          <a:prstGeom prst="rect">
            <a:avLst/>
          </a:prstGeom>
        </p:spPr>
      </p:pic>
      <p:sp>
        <p:nvSpPr>
          <p:cNvPr id="2" name="Flowchart: Connector 1">
            <a:extLst>
              <a:ext uri="{FF2B5EF4-FFF2-40B4-BE49-F238E27FC236}">
                <a16:creationId xmlns:a16="http://schemas.microsoft.com/office/drawing/2014/main" id="{5D856369-C54B-5085-287A-A7C07A2B43E1}"/>
              </a:ext>
            </a:extLst>
          </p:cNvPr>
          <p:cNvSpPr/>
          <p:nvPr/>
        </p:nvSpPr>
        <p:spPr>
          <a:xfrm>
            <a:off x="7737922" y="3593494"/>
            <a:ext cx="3079102" cy="2522846"/>
          </a:xfrm>
          <a:prstGeom prst="flowChartConnector">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Eras Bold ITC" panose="020B0907030504020204" pitchFamily="34" charset="0"/>
              </a:rPr>
              <a:t>Teachers </a:t>
            </a:r>
          </a:p>
          <a:p>
            <a:pPr algn="ctr"/>
            <a:r>
              <a:rPr lang="en-GB" dirty="0">
                <a:solidFill>
                  <a:schemeClr val="tx2"/>
                </a:solidFill>
                <a:latin typeface="Eras Bold ITC" panose="020B0907030504020204" pitchFamily="34" charset="0"/>
              </a:rPr>
              <a:t>Police</a:t>
            </a:r>
          </a:p>
          <a:p>
            <a:pPr algn="ctr"/>
            <a:r>
              <a:rPr lang="en-GB" dirty="0">
                <a:solidFill>
                  <a:schemeClr val="tx2"/>
                </a:solidFill>
                <a:latin typeface="Eras Bold ITC" panose="020B0907030504020204" pitchFamily="34" charset="0"/>
              </a:rPr>
              <a:t>Youth Workers</a:t>
            </a:r>
          </a:p>
          <a:p>
            <a:pPr algn="ctr"/>
            <a:r>
              <a:rPr lang="en-GB" dirty="0">
                <a:solidFill>
                  <a:schemeClr val="tx2"/>
                </a:solidFill>
                <a:latin typeface="Eras Bold ITC" panose="020B0907030504020204" pitchFamily="34" charset="0"/>
              </a:rPr>
              <a:t>Trusted Mentors </a:t>
            </a:r>
          </a:p>
          <a:p>
            <a:pPr algn="ctr"/>
            <a:r>
              <a:rPr lang="en-GB" dirty="0">
                <a:solidFill>
                  <a:schemeClr val="tx2"/>
                </a:solidFill>
                <a:latin typeface="Eras Bold ITC" panose="020B0907030504020204" pitchFamily="34" charset="0"/>
              </a:rPr>
              <a:t>Friends</a:t>
            </a:r>
          </a:p>
        </p:txBody>
      </p:sp>
      <p:sp>
        <p:nvSpPr>
          <p:cNvPr id="3" name="Oval 2">
            <a:extLst>
              <a:ext uri="{FF2B5EF4-FFF2-40B4-BE49-F238E27FC236}">
                <a16:creationId xmlns:a16="http://schemas.microsoft.com/office/drawing/2014/main" id="{A30B71DF-0642-C41D-B0D2-614A6471FB43}"/>
              </a:ext>
            </a:extLst>
          </p:cNvPr>
          <p:cNvSpPr/>
          <p:nvPr/>
        </p:nvSpPr>
        <p:spPr>
          <a:xfrm>
            <a:off x="1045028" y="1071882"/>
            <a:ext cx="2602655" cy="2351410"/>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4"/>
                </a:solidFill>
                <a:latin typeface="Eras Bold ITC" panose="020B0907030504020204" pitchFamily="34" charset="0"/>
              </a:rPr>
              <a:t>What items could someone want to rob from you?</a:t>
            </a:r>
          </a:p>
        </p:txBody>
      </p:sp>
      <p:sp>
        <p:nvSpPr>
          <p:cNvPr id="8" name="Oval 7">
            <a:extLst>
              <a:ext uri="{FF2B5EF4-FFF2-40B4-BE49-F238E27FC236}">
                <a16:creationId xmlns:a16="http://schemas.microsoft.com/office/drawing/2014/main" id="{14CCEFAE-D336-EBCB-70CE-0BEE03E22C55}"/>
              </a:ext>
            </a:extLst>
          </p:cNvPr>
          <p:cNvSpPr/>
          <p:nvPr/>
        </p:nvSpPr>
        <p:spPr>
          <a:xfrm>
            <a:off x="1045027" y="1083299"/>
            <a:ext cx="2602655" cy="235141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4"/>
                </a:solidFill>
                <a:latin typeface="Eras Bold ITC" panose="020B0907030504020204" pitchFamily="34" charset="0"/>
              </a:rPr>
              <a:t>What items could someone want to rob from you?</a:t>
            </a:r>
          </a:p>
        </p:txBody>
      </p:sp>
      <p:sp>
        <p:nvSpPr>
          <p:cNvPr id="9" name="Oval 8">
            <a:extLst>
              <a:ext uri="{FF2B5EF4-FFF2-40B4-BE49-F238E27FC236}">
                <a16:creationId xmlns:a16="http://schemas.microsoft.com/office/drawing/2014/main" id="{32ECFC57-44A5-23A5-EB54-C19C4FA9851E}"/>
              </a:ext>
            </a:extLst>
          </p:cNvPr>
          <p:cNvSpPr/>
          <p:nvPr/>
        </p:nvSpPr>
        <p:spPr>
          <a:xfrm>
            <a:off x="4354283" y="1155110"/>
            <a:ext cx="2733118" cy="235141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4"/>
                </a:solidFill>
                <a:latin typeface="Eras Bold ITC" panose="020B0907030504020204" pitchFamily="34" charset="0"/>
              </a:rPr>
              <a:t>What are the local hotspots for crime?</a:t>
            </a:r>
          </a:p>
        </p:txBody>
      </p:sp>
    </p:spTree>
    <p:extLst>
      <p:ext uri="{BB962C8B-B14F-4D97-AF65-F5344CB8AC3E}">
        <p14:creationId xmlns:p14="http://schemas.microsoft.com/office/powerpoint/2010/main" val="343487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11">
                                            <p:txEl>
                                              <p:pRg st="0" end="0"/>
                                            </p:txEl>
                                          </p:spTgt>
                                        </p:tgtEl>
                                        <p:attrNameLst>
                                          <p:attrName>style.visibility</p:attrName>
                                        </p:attrNameLst>
                                      </p:cBhvr>
                                      <p:to>
                                        <p:strVal val="visible"/>
                                      </p:to>
                                    </p:set>
                                    <p:anim calcmode="lin" valueType="num">
                                      <p:cBhvr additive="base">
                                        <p:cTn id="5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11">
                                            <p:txEl>
                                              <p:pRg st="2" end="2"/>
                                            </p:txEl>
                                          </p:spTgt>
                                        </p:tgtEl>
                                        <p:attrNameLst>
                                          <p:attrName>style.visibility</p:attrName>
                                        </p:attrNameLst>
                                      </p:cBhvr>
                                      <p:to>
                                        <p:strVal val="visible"/>
                                      </p:to>
                                    </p:set>
                                    <p:anim calcmode="lin" valueType="num">
                                      <p:cBhvr additive="base">
                                        <p:cTn id="60"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11">
                                            <p:txEl>
                                              <p:pRg st="4" end="4"/>
                                            </p:txEl>
                                          </p:spTgt>
                                        </p:tgtEl>
                                        <p:attrNameLst>
                                          <p:attrName>style.visibility</p:attrName>
                                        </p:attrNameLst>
                                      </p:cBhvr>
                                      <p:to>
                                        <p:strVal val="visible"/>
                                      </p:to>
                                    </p:set>
                                    <p:anim calcmode="lin" valueType="num">
                                      <p:cBhvr additive="base">
                                        <p:cTn id="66"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13"/>
                                        </p:tgtEl>
                                        <p:attrNameLst>
                                          <p:attrName>style.visibility</p:attrName>
                                        </p:attrNameLst>
                                      </p:cBhvr>
                                      <p:to>
                                        <p:strVal val="visible"/>
                                      </p:to>
                                    </p:set>
                                    <p:anim calcmode="lin" valueType="num">
                                      <p:cBhvr additive="base">
                                        <p:cTn id="72" dur="500" fill="hold"/>
                                        <p:tgtEl>
                                          <p:spTgt spid="13"/>
                                        </p:tgtEl>
                                        <p:attrNameLst>
                                          <p:attrName>ppt_x</p:attrName>
                                        </p:attrNameLst>
                                      </p:cBhvr>
                                      <p:tavLst>
                                        <p:tav tm="0">
                                          <p:val>
                                            <p:strVal val="#ppt_x"/>
                                          </p:val>
                                        </p:tav>
                                        <p:tav tm="100000">
                                          <p:val>
                                            <p:strVal val="#ppt_x"/>
                                          </p:val>
                                        </p:tav>
                                      </p:tavLst>
                                    </p:anim>
                                    <p:anim calcmode="lin" valueType="num">
                                      <p:cBhvr additive="base">
                                        <p:cTn id="7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2">
                                            <p:txEl>
                                              <p:pRg st="0" end="0"/>
                                            </p:txEl>
                                          </p:spTgt>
                                        </p:tgtEl>
                                        <p:attrNameLst>
                                          <p:attrName>style.visibility</p:attrName>
                                        </p:attrNameLst>
                                      </p:cBhvr>
                                      <p:to>
                                        <p:strVal val="visible"/>
                                      </p:to>
                                    </p:set>
                                    <p:anim calcmode="lin" valueType="num">
                                      <p:cBhvr additive="base">
                                        <p:cTn id="8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2">
                                            <p:txEl>
                                              <p:pRg st="1" end="1"/>
                                            </p:txEl>
                                          </p:spTgt>
                                        </p:tgtEl>
                                        <p:attrNameLst>
                                          <p:attrName>style.visibility</p:attrName>
                                        </p:attrNameLst>
                                      </p:cBhvr>
                                      <p:to>
                                        <p:strVal val="visible"/>
                                      </p:to>
                                    </p:set>
                                    <p:anim calcmode="lin" valueType="num">
                                      <p:cBhvr additive="base">
                                        <p:cTn id="8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nodeType="clickEffect">
                                  <p:stCondLst>
                                    <p:cond delay="0"/>
                                  </p:stCondLst>
                                  <p:childTnLst>
                                    <p:set>
                                      <p:cBhvr>
                                        <p:cTn id="94" dur="1" fill="hold">
                                          <p:stCondLst>
                                            <p:cond delay="0"/>
                                          </p:stCondLst>
                                        </p:cTn>
                                        <p:tgtEl>
                                          <p:spTgt spid="2">
                                            <p:txEl>
                                              <p:pRg st="2" end="2"/>
                                            </p:txEl>
                                          </p:spTgt>
                                        </p:tgtEl>
                                        <p:attrNameLst>
                                          <p:attrName>style.visibility</p:attrName>
                                        </p:attrNameLst>
                                      </p:cBhvr>
                                      <p:to>
                                        <p:strVal val="visible"/>
                                      </p:to>
                                    </p:set>
                                    <p:anim calcmode="lin" valueType="num">
                                      <p:cBhvr additive="base">
                                        <p:cTn id="9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2">
                                            <p:txEl>
                                              <p:pRg st="3" end="3"/>
                                            </p:txEl>
                                          </p:spTgt>
                                        </p:tgtEl>
                                        <p:attrNameLst>
                                          <p:attrName>style.visibility</p:attrName>
                                        </p:attrNameLst>
                                      </p:cBhvr>
                                      <p:to>
                                        <p:strVal val="visible"/>
                                      </p:to>
                                    </p:set>
                                    <p:anim calcmode="lin" valueType="num">
                                      <p:cBhvr additive="base">
                                        <p:cTn id="10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2">
                                            <p:txEl>
                                              <p:pRg st="4" end="4"/>
                                            </p:txEl>
                                          </p:spTgt>
                                        </p:tgtEl>
                                        <p:attrNameLst>
                                          <p:attrName>style.visibility</p:attrName>
                                        </p:attrNameLst>
                                      </p:cBhvr>
                                      <p:to>
                                        <p:strVal val="visible"/>
                                      </p:to>
                                    </p:set>
                                    <p:anim calcmode="lin" valueType="num">
                                      <p:cBhvr additive="base">
                                        <p:cTn id="10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grpId="0" nodeType="clickEffect">
                                  <p:stCondLst>
                                    <p:cond delay="0"/>
                                  </p:stCondLst>
                                  <p:childTnLst>
                                    <p:set>
                                      <p:cBhvr>
                                        <p:cTn id="112" dur="1" fill="hold">
                                          <p:stCondLst>
                                            <p:cond delay="0"/>
                                          </p:stCondLst>
                                        </p:cTn>
                                        <p:tgtEl>
                                          <p:spTgt spid="3"/>
                                        </p:tgtEl>
                                        <p:attrNameLst>
                                          <p:attrName>style.visibility</p:attrName>
                                        </p:attrNameLst>
                                      </p:cBhvr>
                                      <p:to>
                                        <p:strVal val="visible"/>
                                      </p:to>
                                    </p:set>
                                    <p:anim calcmode="lin" valueType="num">
                                      <p:cBhvr additive="base">
                                        <p:cTn id="113" dur="500" fill="hold"/>
                                        <p:tgtEl>
                                          <p:spTgt spid="3"/>
                                        </p:tgtEl>
                                        <p:attrNameLst>
                                          <p:attrName>ppt_x</p:attrName>
                                        </p:attrNameLst>
                                      </p:cBhvr>
                                      <p:tavLst>
                                        <p:tav tm="0">
                                          <p:val>
                                            <p:strVal val="#ppt_x"/>
                                          </p:val>
                                        </p:tav>
                                        <p:tav tm="100000">
                                          <p:val>
                                            <p:strVal val="#ppt_x"/>
                                          </p:val>
                                        </p:tav>
                                      </p:tavLst>
                                    </p:anim>
                                    <p:anim calcmode="lin" valueType="num">
                                      <p:cBhvr additive="base">
                                        <p:cTn id="1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grpId="0" nodeType="clickEffect">
                                  <p:stCondLst>
                                    <p:cond delay="0"/>
                                  </p:stCondLst>
                                  <p:childTnLst>
                                    <p:set>
                                      <p:cBhvr>
                                        <p:cTn id="118" dur="1" fill="hold">
                                          <p:stCondLst>
                                            <p:cond delay="0"/>
                                          </p:stCondLst>
                                        </p:cTn>
                                        <p:tgtEl>
                                          <p:spTgt spid="8"/>
                                        </p:tgtEl>
                                        <p:attrNameLst>
                                          <p:attrName>style.visibility</p:attrName>
                                        </p:attrNameLst>
                                      </p:cBhvr>
                                      <p:to>
                                        <p:strVal val="visible"/>
                                      </p:to>
                                    </p:set>
                                    <p:anim calcmode="lin" valueType="num">
                                      <p:cBhvr additive="base">
                                        <p:cTn id="119" dur="500" fill="hold"/>
                                        <p:tgtEl>
                                          <p:spTgt spid="8"/>
                                        </p:tgtEl>
                                        <p:attrNameLst>
                                          <p:attrName>ppt_x</p:attrName>
                                        </p:attrNameLst>
                                      </p:cBhvr>
                                      <p:tavLst>
                                        <p:tav tm="0">
                                          <p:val>
                                            <p:strVal val="#ppt_x"/>
                                          </p:val>
                                        </p:tav>
                                        <p:tav tm="100000">
                                          <p:val>
                                            <p:strVal val="#ppt_x"/>
                                          </p:val>
                                        </p:tav>
                                      </p:tavLst>
                                    </p:anim>
                                    <p:anim calcmode="lin" valueType="num">
                                      <p:cBhvr additive="base">
                                        <p:cTn id="1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grpId="0" nodeType="click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500" fill="hold"/>
                                        <p:tgtEl>
                                          <p:spTgt spid="9"/>
                                        </p:tgtEl>
                                        <p:attrNameLst>
                                          <p:attrName>ppt_x</p:attrName>
                                        </p:attrNameLst>
                                      </p:cBhvr>
                                      <p:tavLst>
                                        <p:tav tm="0">
                                          <p:val>
                                            <p:strVal val="#ppt_x"/>
                                          </p:val>
                                        </p:tav>
                                        <p:tav tm="100000">
                                          <p:val>
                                            <p:strVal val="#ppt_x"/>
                                          </p:val>
                                        </p:tav>
                                      </p:tavLst>
                                    </p:anim>
                                    <p:anim calcmode="lin" valueType="num">
                                      <p:cBhvr additive="base">
                                        <p:cTn id="1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2" grpId="0" animBg="1"/>
      <p:bldP spid="3"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13EEB15-A691-958C-D420-A6EEFC4724D7}"/>
              </a:ext>
            </a:extLst>
          </p:cNvPr>
          <p:cNvSpPr txBox="1">
            <a:spLocks/>
          </p:cNvSpPr>
          <p:nvPr/>
        </p:nvSpPr>
        <p:spPr>
          <a:xfrm>
            <a:off x="1187116" y="2248587"/>
            <a:ext cx="9144000" cy="236082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8800" dirty="0">
                <a:solidFill>
                  <a:srgbClr val="E6B82C"/>
                </a:solidFill>
                <a:effectLst/>
                <a:latin typeface="Eras Bold ITC" panose="020B0907030504020204" pitchFamily="34" charset="0"/>
              </a:rPr>
              <a:t>Street Wise</a:t>
            </a:r>
          </a:p>
        </p:txBody>
      </p:sp>
    </p:spTree>
    <p:extLst>
      <p:ext uri="{BB962C8B-B14F-4D97-AF65-F5344CB8AC3E}">
        <p14:creationId xmlns:p14="http://schemas.microsoft.com/office/powerpoint/2010/main" val="19439964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504FF-FF8E-4DC2-37EE-AF8A018FB015}"/>
              </a:ext>
            </a:extLst>
          </p:cNvPr>
          <p:cNvSpPr>
            <a:spLocks noGrp="1"/>
          </p:cNvSpPr>
          <p:nvPr>
            <p:ph type="title"/>
          </p:nvPr>
        </p:nvSpPr>
        <p:spPr>
          <a:xfrm>
            <a:off x="839788" y="457200"/>
            <a:ext cx="10102532" cy="731520"/>
          </a:xfrm>
        </p:spPr>
        <p:txBody>
          <a:bodyPr/>
          <a:lstStyle/>
          <a:p>
            <a:pPr algn="ctr"/>
            <a:r>
              <a:rPr lang="en-GB">
                <a:solidFill>
                  <a:srgbClr val="E6B82C"/>
                </a:solidFill>
                <a:latin typeface="Eras Bold ITC" panose="020B0907030504020204" pitchFamily="34" charset="0"/>
              </a:rPr>
              <a:t>How to Protect Yourself</a:t>
            </a:r>
            <a:r>
              <a:rPr lang="en-GB" sz="3200">
                <a:solidFill>
                  <a:schemeClr val="tx2"/>
                </a:solidFill>
                <a:effectLst/>
                <a:latin typeface="Eras Bold ITC" panose="020B0907030504020204" pitchFamily="34" charset="0"/>
              </a:rPr>
              <a:t> </a:t>
            </a:r>
            <a:r>
              <a:rPr lang="en-GB">
                <a:solidFill>
                  <a:schemeClr val="tx2"/>
                </a:solidFill>
                <a:latin typeface="Eras Bold ITC" panose="020B0907030504020204" pitchFamily="34" charset="0"/>
              </a:rPr>
              <a:t>F</a:t>
            </a:r>
            <a:r>
              <a:rPr lang="en-GB" sz="3200">
                <a:solidFill>
                  <a:schemeClr val="tx2"/>
                </a:solidFill>
                <a:effectLst/>
                <a:latin typeface="Eras Bold ITC" panose="020B0907030504020204" pitchFamily="34" charset="0"/>
              </a:rPr>
              <a:t>rom Street </a:t>
            </a:r>
            <a:r>
              <a:rPr lang="en-GB">
                <a:solidFill>
                  <a:schemeClr val="tx2"/>
                </a:solidFill>
                <a:latin typeface="Eras Bold ITC" panose="020B0907030504020204" pitchFamily="34" charset="0"/>
              </a:rPr>
              <a:t>R</a:t>
            </a:r>
            <a:r>
              <a:rPr lang="en-GB" sz="3200">
                <a:solidFill>
                  <a:schemeClr val="tx2"/>
                </a:solidFill>
                <a:effectLst/>
                <a:latin typeface="Eras Bold ITC" panose="020B0907030504020204" pitchFamily="34" charset="0"/>
              </a:rPr>
              <a:t>obbery </a:t>
            </a:r>
            <a:endParaRPr lang="en-GB" dirty="0"/>
          </a:p>
        </p:txBody>
      </p:sp>
      <p:sp>
        <p:nvSpPr>
          <p:cNvPr id="4" name="Text Placeholder 3">
            <a:extLst>
              <a:ext uri="{FF2B5EF4-FFF2-40B4-BE49-F238E27FC236}">
                <a16:creationId xmlns:a16="http://schemas.microsoft.com/office/drawing/2014/main" id="{240917B1-A4A7-CBA8-2F02-4CDA9EF9FBC9}"/>
              </a:ext>
            </a:extLst>
          </p:cNvPr>
          <p:cNvSpPr>
            <a:spLocks noGrp="1"/>
          </p:cNvSpPr>
          <p:nvPr>
            <p:ph type="body" sz="half" idx="2"/>
          </p:nvPr>
        </p:nvSpPr>
        <p:spPr>
          <a:xfrm>
            <a:off x="839788" y="1473200"/>
            <a:ext cx="10569892" cy="4527868"/>
          </a:xfrm>
        </p:spPr>
        <p:txBody>
          <a:bodyPr>
            <a:normAutofit fontScale="85000" lnSpcReduction="20000"/>
          </a:bodyPr>
          <a:lstStyle/>
          <a:p>
            <a:pPr algn="ctr" fontAlgn="base"/>
            <a:r>
              <a:rPr lang="en-GB" sz="2000" b="1" i="0" dirty="0">
                <a:solidFill>
                  <a:schemeClr val="tx2"/>
                </a:solidFill>
                <a:effectLst/>
                <a:latin typeface="inherit"/>
              </a:rPr>
              <a:t>Here are some useful ways to keep you and your property safe on the street.</a:t>
            </a:r>
          </a:p>
          <a:p>
            <a:pPr algn="ctr" fontAlgn="base"/>
            <a:r>
              <a:rPr lang="en-GB" sz="2000" b="1" dirty="0">
                <a:solidFill>
                  <a:schemeClr val="tx2"/>
                </a:solidFill>
                <a:latin typeface="inherit"/>
              </a:rPr>
              <a:t>C</a:t>
            </a:r>
            <a:r>
              <a:rPr lang="en-GB" sz="2000" b="1" i="0" dirty="0">
                <a:solidFill>
                  <a:schemeClr val="tx2"/>
                </a:solidFill>
                <a:effectLst/>
                <a:latin typeface="inherit"/>
              </a:rPr>
              <a:t>onsidering the following can make all the difference. </a:t>
            </a:r>
          </a:p>
          <a:p>
            <a:pPr algn="ctr" fontAlgn="base"/>
            <a:r>
              <a:rPr lang="en-GB" sz="2000" b="1" dirty="0">
                <a:solidFill>
                  <a:schemeClr val="accent4"/>
                </a:solidFill>
                <a:latin typeface="Eras Bold ITC" panose="020B0907030504020204" pitchFamily="34" charset="0"/>
              </a:rPr>
              <a:t>Be Vigilant</a:t>
            </a:r>
          </a:p>
          <a:p>
            <a:pPr marL="342900" indent="-342900" algn="ctr" fontAlgn="base">
              <a:buClr>
                <a:srgbClr val="1C1A38"/>
              </a:buClr>
              <a:buFont typeface="Arial" panose="020B0604020202020204" pitchFamily="34" charset="0"/>
              <a:buChar char="•"/>
            </a:pPr>
            <a:r>
              <a:rPr lang="en-GB" sz="2000" b="1" dirty="0">
                <a:solidFill>
                  <a:schemeClr val="accent4"/>
                </a:solidFill>
                <a:latin typeface="Eras Bold ITC" panose="020B0907030504020204" pitchFamily="34" charset="0"/>
              </a:rPr>
              <a:t> </a:t>
            </a:r>
            <a:r>
              <a:rPr lang="en-GB" sz="2000" dirty="0">
                <a:solidFill>
                  <a:schemeClr val="tx2"/>
                </a:solidFill>
                <a:latin typeface="inherit"/>
              </a:rPr>
              <a:t>Be aware of your environment</a:t>
            </a:r>
          </a:p>
          <a:p>
            <a:pPr marL="342900" indent="-342900" algn="ctr" fontAlgn="base">
              <a:buClr>
                <a:srgbClr val="1C1A38"/>
              </a:buClr>
              <a:buFont typeface="Arial" panose="020B0604020202020204" pitchFamily="34" charset="0"/>
              <a:buChar char="•"/>
            </a:pPr>
            <a:r>
              <a:rPr lang="en-GB" sz="2000" dirty="0">
                <a:solidFill>
                  <a:schemeClr val="tx2"/>
                </a:solidFill>
                <a:latin typeface="inherit"/>
              </a:rPr>
              <a:t> Know where you are; is this a hot spot for crime</a:t>
            </a:r>
          </a:p>
          <a:p>
            <a:pPr marL="342900" indent="-342900" algn="ctr" fontAlgn="base">
              <a:buClr>
                <a:srgbClr val="1C1A38"/>
              </a:buClr>
              <a:buFont typeface="Arial" panose="020B0604020202020204" pitchFamily="34" charset="0"/>
              <a:buChar char="•"/>
            </a:pPr>
            <a:r>
              <a:rPr lang="en-GB" sz="2000" dirty="0">
                <a:solidFill>
                  <a:schemeClr val="tx2"/>
                </a:solidFill>
                <a:latin typeface="inherit"/>
              </a:rPr>
              <a:t> Plan alternative routes  to avoid the risk of being targeted</a:t>
            </a:r>
            <a:endParaRPr lang="en-GB" sz="2000" b="1" i="0" dirty="0">
              <a:solidFill>
                <a:schemeClr val="accent4"/>
              </a:solidFill>
              <a:effectLst/>
              <a:latin typeface="inherit"/>
            </a:endParaRPr>
          </a:p>
          <a:p>
            <a:pPr algn="ctr" fontAlgn="base"/>
            <a:r>
              <a:rPr lang="en-GB" sz="2800" b="1" i="0" dirty="0">
                <a:solidFill>
                  <a:schemeClr val="accent4"/>
                </a:solidFill>
                <a:effectLst/>
                <a:latin typeface="Eras Bold ITC" panose="020B0907030504020204" pitchFamily="34" charset="0"/>
              </a:rPr>
              <a:t>Look confident</a:t>
            </a:r>
          </a:p>
          <a:p>
            <a:pPr algn="ctr" fontAlgn="base"/>
            <a:r>
              <a:rPr lang="en-GB" sz="1900" b="0" i="0" dirty="0">
                <a:solidFill>
                  <a:schemeClr val="tx2"/>
                </a:solidFill>
                <a:effectLst/>
                <a:latin typeface="inherit"/>
              </a:rPr>
              <a:t>You are less likely to be targeted if you look confident.</a:t>
            </a:r>
          </a:p>
          <a:p>
            <a:pPr algn="ctr" fontAlgn="base"/>
            <a:r>
              <a:rPr lang="en-GB" sz="1900" b="0" i="0" dirty="0">
                <a:solidFill>
                  <a:schemeClr val="tx2"/>
                </a:solidFill>
                <a:effectLst/>
                <a:latin typeface="inherit"/>
              </a:rPr>
              <a:t> Move with purpose and always be aware of your surroundings</a:t>
            </a:r>
          </a:p>
          <a:p>
            <a:pPr algn="ctr" fontAlgn="base"/>
            <a:r>
              <a:rPr lang="en-GB" sz="2800" b="1" i="0" dirty="0">
                <a:solidFill>
                  <a:schemeClr val="accent4"/>
                </a:solidFill>
                <a:effectLst/>
                <a:latin typeface="Eras Bold ITC" panose="020B0907030504020204" pitchFamily="34" charset="0"/>
              </a:rPr>
              <a:t>Know where you’re going</a:t>
            </a:r>
          </a:p>
          <a:p>
            <a:pPr marL="342900" indent="-342900" algn="ctr" fontAlgn="base">
              <a:buFont typeface="Arial" panose="020B0604020202020204" pitchFamily="34" charset="0"/>
              <a:buChar char="•"/>
            </a:pPr>
            <a:r>
              <a:rPr lang="en-GB" sz="1900" b="0" i="0" dirty="0">
                <a:solidFill>
                  <a:schemeClr val="tx2"/>
                </a:solidFill>
                <a:effectLst/>
                <a:latin typeface="inherit"/>
              </a:rPr>
              <a:t>Plan your route</a:t>
            </a:r>
          </a:p>
          <a:p>
            <a:pPr marL="342900" indent="-342900" algn="ctr" fontAlgn="base">
              <a:buFont typeface="Arial" panose="020B0604020202020204" pitchFamily="34" charset="0"/>
              <a:buChar char="•"/>
            </a:pPr>
            <a:r>
              <a:rPr lang="en-GB" sz="1900" b="0" i="0" dirty="0">
                <a:solidFill>
                  <a:schemeClr val="tx2"/>
                </a:solidFill>
                <a:effectLst/>
                <a:latin typeface="inherit"/>
              </a:rPr>
              <a:t>Think about what to take with you; especially if you’re going somewhere you haven’t been before.  </a:t>
            </a:r>
          </a:p>
          <a:p>
            <a:pPr marL="342900" indent="-342900" algn="ctr" fontAlgn="base">
              <a:buFont typeface="Arial" panose="020B0604020202020204" pitchFamily="34" charset="0"/>
              <a:buChar char="•"/>
            </a:pPr>
            <a:r>
              <a:rPr lang="en-GB" sz="1900" dirty="0">
                <a:solidFill>
                  <a:schemeClr val="tx2"/>
                </a:solidFill>
                <a:latin typeface="inherit"/>
              </a:rPr>
              <a:t>Walk in</a:t>
            </a:r>
            <a:r>
              <a:rPr lang="en-GB" sz="1900" b="0" i="0" dirty="0">
                <a:solidFill>
                  <a:schemeClr val="tx2"/>
                </a:solidFill>
                <a:effectLst/>
                <a:latin typeface="inherit"/>
              </a:rPr>
              <a:t> busy, well-lit streets, walkways and paths which are more likely to be covered by CCTV. </a:t>
            </a:r>
          </a:p>
          <a:p>
            <a:pPr marL="342900" indent="-342900" algn="ctr" fontAlgn="base">
              <a:buFont typeface="Arial" panose="020B0604020202020204" pitchFamily="34" charset="0"/>
              <a:buChar char="•"/>
            </a:pPr>
            <a:r>
              <a:rPr lang="en-GB" sz="1900" b="0" i="0" dirty="0">
                <a:solidFill>
                  <a:schemeClr val="tx2"/>
                </a:solidFill>
                <a:effectLst/>
                <a:latin typeface="inherit"/>
              </a:rPr>
              <a:t>Only take licensed </a:t>
            </a:r>
            <a:r>
              <a:rPr lang="en-GB" sz="1900" dirty="0">
                <a:solidFill>
                  <a:schemeClr val="tx2"/>
                </a:solidFill>
                <a:latin typeface="inherit"/>
              </a:rPr>
              <a:t>Ubers</a:t>
            </a:r>
            <a:r>
              <a:rPr lang="en-GB" sz="1900" b="0" i="0" dirty="0">
                <a:solidFill>
                  <a:schemeClr val="tx2"/>
                </a:solidFill>
                <a:effectLst/>
                <a:latin typeface="inherit"/>
              </a:rPr>
              <a:t> or minicabs booked by parents or a mobile phone app.</a:t>
            </a:r>
          </a:p>
          <a:p>
            <a:endParaRPr lang="en-GB" dirty="0"/>
          </a:p>
        </p:txBody>
      </p:sp>
    </p:spTree>
    <p:extLst>
      <p:ext uri="{BB962C8B-B14F-4D97-AF65-F5344CB8AC3E}">
        <p14:creationId xmlns:p14="http://schemas.microsoft.com/office/powerpoint/2010/main" val="22420074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4">
                                            <p:txEl>
                                              <p:pRg st="6" end="6"/>
                                            </p:txEl>
                                          </p:spTgt>
                                        </p:tgtEl>
                                        <p:attrNameLst>
                                          <p:attrName>style.visibility</p:attrName>
                                        </p:attrNameLst>
                                      </p:cBhvr>
                                      <p:to>
                                        <p:strVal val="visible"/>
                                      </p:to>
                                    </p:set>
                                    <p:animEffect transition="in" filter="fade">
                                      <p:cBhvr>
                                        <p:cTn id="47" dur="1000"/>
                                        <p:tgtEl>
                                          <p:spTgt spid="4">
                                            <p:txEl>
                                              <p:pRg st="6" end="6"/>
                                            </p:txEl>
                                          </p:spTgt>
                                        </p:tgtEl>
                                      </p:cBhvr>
                                    </p:animEffect>
                                    <p:anim calcmode="lin" valueType="num">
                                      <p:cBhvr>
                                        <p:cTn id="4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4">
                                            <p:txEl>
                                              <p:pRg st="7" end="7"/>
                                            </p:txEl>
                                          </p:spTgt>
                                        </p:tgtEl>
                                        <p:attrNameLst>
                                          <p:attrName>style.visibility</p:attrName>
                                        </p:attrNameLst>
                                      </p:cBhvr>
                                      <p:to>
                                        <p:strVal val="visible"/>
                                      </p:to>
                                    </p:set>
                                    <p:animEffect transition="in" filter="fade">
                                      <p:cBhvr>
                                        <p:cTn id="54" dur="1000"/>
                                        <p:tgtEl>
                                          <p:spTgt spid="4">
                                            <p:txEl>
                                              <p:pRg st="7" end="7"/>
                                            </p:txEl>
                                          </p:spTgt>
                                        </p:tgtEl>
                                      </p:cBhvr>
                                    </p:animEffect>
                                    <p:anim calcmode="lin" valueType="num">
                                      <p:cBhvr>
                                        <p:cTn id="55"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4">
                                            <p:txEl>
                                              <p:pRg st="8" end="8"/>
                                            </p:txEl>
                                          </p:spTgt>
                                        </p:tgtEl>
                                        <p:attrNameLst>
                                          <p:attrName>style.visibility</p:attrName>
                                        </p:attrNameLst>
                                      </p:cBhvr>
                                      <p:to>
                                        <p:strVal val="visible"/>
                                      </p:to>
                                    </p:set>
                                    <p:animEffect transition="in" filter="fade">
                                      <p:cBhvr>
                                        <p:cTn id="61" dur="1000"/>
                                        <p:tgtEl>
                                          <p:spTgt spid="4">
                                            <p:txEl>
                                              <p:pRg st="8" end="8"/>
                                            </p:txEl>
                                          </p:spTgt>
                                        </p:tgtEl>
                                      </p:cBhvr>
                                    </p:animEffect>
                                    <p:anim calcmode="lin" valueType="num">
                                      <p:cBhvr>
                                        <p:cTn id="62"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3"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4">
                                            <p:txEl>
                                              <p:pRg st="9" end="9"/>
                                            </p:txEl>
                                          </p:spTgt>
                                        </p:tgtEl>
                                        <p:attrNameLst>
                                          <p:attrName>style.visibility</p:attrName>
                                        </p:attrNameLst>
                                      </p:cBhvr>
                                      <p:to>
                                        <p:strVal val="visible"/>
                                      </p:to>
                                    </p:set>
                                    <p:animEffect transition="in" filter="fade">
                                      <p:cBhvr>
                                        <p:cTn id="68" dur="1000"/>
                                        <p:tgtEl>
                                          <p:spTgt spid="4">
                                            <p:txEl>
                                              <p:pRg st="9" end="9"/>
                                            </p:txEl>
                                          </p:spTgt>
                                        </p:tgtEl>
                                      </p:cBhvr>
                                    </p:animEffect>
                                    <p:anim calcmode="lin" valueType="num">
                                      <p:cBhvr>
                                        <p:cTn id="69"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70"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4">
                                            <p:txEl>
                                              <p:pRg st="10" end="10"/>
                                            </p:txEl>
                                          </p:spTgt>
                                        </p:tgtEl>
                                        <p:attrNameLst>
                                          <p:attrName>style.visibility</p:attrName>
                                        </p:attrNameLst>
                                      </p:cBhvr>
                                      <p:to>
                                        <p:strVal val="visible"/>
                                      </p:to>
                                    </p:set>
                                    <p:animEffect transition="in" filter="fade">
                                      <p:cBhvr>
                                        <p:cTn id="75" dur="1000"/>
                                        <p:tgtEl>
                                          <p:spTgt spid="4">
                                            <p:txEl>
                                              <p:pRg st="10" end="10"/>
                                            </p:txEl>
                                          </p:spTgt>
                                        </p:tgtEl>
                                      </p:cBhvr>
                                    </p:animEffect>
                                    <p:anim calcmode="lin" valueType="num">
                                      <p:cBhvr>
                                        <p:cTn id="76"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77"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grpId="0" nodeType="clickEffect">
                                  <p:stCondLst>
                                    <p:cond delay="0"/>
                                  </p:stCondLst>
                                  <p:childTnLst>
                                    <p:set>
                                      <p:cBhvr>
                                        <p:cTn id="81" dur="1" fill="hold">
                                          <p:stCondLst>
                                            <p:cond delay="0"/>
                                          </p:stCondLst>
                                        </p:cTn>
                                        <p:tgtEl>
                                          <p:spTgt spid="4">
                                            <p:txEl>
                                              <p:pRg st="11" end="11"/>
                                            </p:txEl>
                                          </p:spTgt>
                                        </p:tgtEl>
                                        <p:attrNameLst>
                                          <p:attrName>style.visibility</p:attrName>
                                        </p:attrNameLst>
                                      </p:cBhvr>
                                      <p:to>
                                        <p:strVal val="visible"/>
                                      </p:to>
                                    </p:set>
                                    <p:animEffect transition="in" filter="fade">
                                      <p:cBhvr>
                                        <p:cTn id="82" dur="1000"/>
                                        <p:tgtEl>
                                          <p:spTgt spid="4">
                                            <p:txEl>
                                              <p:pRg st="11" end="11"/>
                                            </p:txEl>
                                          </p:spTgt>
                                        </p:tgtEl>
                                      </p:cBhvr>
                                    </p:animEffect>
                                    <p:anim calcmode="lin" valueType="num">
                                      <p:cBhvr>
                                        <p:cTn id="83"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84"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4">
                                            <p:txEl>
                                              <p:pRg st="12" end="12"/>
                                            </p:txEl>
                                          </p:spTgt>
                                        </p:tgtEl>
                                        <p:attrNameLst>
                                          <p:attrName>style.visibility</p:attrName>
                                        </p:attrNameLst>
                                      </p:cBhvr>
                                      <p:to>
                                        <p:strVal val="visible"/>
                                      </p:to>
                                    </p:set>
                                    <p:animEffect transition="in" filter="fade">
                                      <p:cBhvr>
                                        <p:cTn id="89" dur="1000"/>
                                        <p:tgtEl>
                                          <p:spTgt spid="4">
                                            <p:txEl>
                                              <p:pRg st="12" end="12"/>
                                            </p:txEl>
                                          </p:spTgt>
                                        </p:tgtEl>
                                      </p:cBhvr>
                                    </p:animEffect>
                                    <p:anim calcmode="lin" valueType="num">
                                      <p:cBhvr>
                                        <p:cTn id="90"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91"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4">
                                            <p:txEl>
                                              <p:pRg st="13" end="13"/>
                                            </p:txEl>
                                          </p:spTgt>
                                        </p:tgtEl>
                                        <p:attrNameLst>
                                          <p:attrName>style.visibility</p:attrName>
                                        </p:attrNameLst>
                                      </p:cBhvr>
                                      <p:to>
                                        <p:strVal val="visible"/>
                                      </p:to>
                                    </p:set>
                                    <p:animEffect transition="in" filter="fade">
                                      <p:cBhvr>
                                        <p:cTn id="96" dur="1000"/>
                                        <p:tgtEl>
                                          <p:spTgt spid="4">
                                            <p:txEl>
                                              <p:pRg st="13" end="13"/>
                                            </p:txEl>
                                          </p:spTgt>
                                        </p:tgtEl>
                                      </p:cBhvr>
                                    </p:animEffect>
                                    <p:anim calcmode="lin" valueType="num">
                                      <p:cBhvr>
                                        <p:cTn id="97" dur="1000" fill="hold"/>
                                        <p:tgtEl>
                                          <p:spTgt spid="4">
                                            <p:txEl>
                                              <p:pRg st="13" end="13"/>
                                            </p:txEl>
                                          </p:spTgt>
                                        </p:tgtEl>
                                        <p:attrNameLst>
                                          <p:attrName>ppt_x</p:attrName>
                                        </p:attrNameLst>
                                      </p:cBhvr>
                                      <p:tavLst>
                                        <p:tav tm="0">
                                          <p:val>
                                            <p:strVal val="#ppt_x"/>
                                          </p:val>
                                        </p:tav>
                                        <p:tav tm="100000">
                                          <p:val>
                                            <p:strVal val="#ppt_x"/>
                                          </p:val>
                                        </p:tav>
                                      </p:tavLst>
                                    </p:anim>
                                    <p:anim calcmode="lin" valueType="num">
                                      <p:cBhvr>
                                        <p:cTn id="98" dur="1000" fill="hold"/>
                                        <p:tgtEl>
                                          <p:spTgt spid="4">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F4D8D-5B97-C2AC-8618-C110A5A1B3F9}"/>
              </a:ext>
            </a:extLst>
          </p:cNvPr>
          <p:cNvSpPr>
            <a:spLocks noGrp="1"/>
          </p:cNvSpPr>
          <p:nvPr>
            <p:ph type="title"/>
          </p:nvPr>
        </p:nvSpPr>
        <p:spPr>
          <a:xfrm>
            <a:off x="838200" y="318472"/>
            <a:ext cx="10515600" cy="1325563"/>
          </a:xfrm>
        </p:spPr>
        <p:txBody>
          <a:bodyPr>
            <a:normAutofit/>
          </a:bodyPr>
          <a:lstStyle/>
          <a:p>
            <a:pPr algn="ctr"/>
            <a:r>
              <a:rPr lang="en-GB" sz="3200" dirty="0">
                <a:solidFill>
                  <a:srgbClr val="E6B82C"/>
                </a:solidFill>
                <a:latin typeface="Eras Bold ITC" panose="020B0907030504020204" pitchFamily="34" charset="0"/>
              </a:rPr>
              <a:t>How to Protect Yourself</a:t>
            </a:r>
            <a:r>
              <a:rPr lang="en-GB" sz="3200" dirty="0">
                <a:solidFill>
                  <a:schemeClr val="tx2"/>
                </a:solidFill>
                <a:effectLst/>
                <a:latin typeface="Eras Bold ITC" panose="020B0907030504020204" pitchFamily="34" charset="0"/>
              </a:rPr>
              <a:t> </a:t>
            </a:r>
            <a:r>
              <a:rPr lang="en-GB" sz="3200" dirty="0">
                <a:solidFill>
                  <a:schemeClr val="tx2"/>
                </a:solidFill>
                <a:latin typeface="Eras Bold ITC" panose="020B0907030504020204" pitchFamily="34" charset="0"/>
              </a:rPr>
              <a:t>F</a:t>
            </a:r>
            <a:r>
              <a:rPr lang="en-GB" sz="3200" dirty="0">
                <a:solidFill>
                  <a:schemeClr val="tx2"/>
                </a:solidFill>
                <a:effectLst/>
                <a:latin typeface="Eras Bold ITC" panose="020B0907030504020204" pitchFamily="34" charset="0"/>
              </a:rPr>
              <a:t>rom Street </a:t>
            </a:r>
            <a:r>
              <a:rPr lang="en-GB" sz="3200" dirty="0">
                <a:solidFill>
                  <a:schemeClr val="tx2"/>
                </a:solidFill>
                <a:latin typeface="Eras Bold ITC" panose="020B0907030504020204" pitchFamily="34" charset="0"/>
              </a:rPr>
              <a:t>R</a:t>
            </a:r>
            <a:r>
              <a:rPr lang="en-GB" sz="3200" dirty="0">
                <a:solidFill>
                  <a:schemeClr val="tx2"/>
                </a:solidFill>
                <a:effectLst/>
                <a:latin typeface="Eras Bold ITC" panose="020B0907030504020204" pitchFamily="34" charset="0"/>
              </a:rPr>
              <a:t>obbery </a:t>
            </a:r>
            <a:endParaRPr lang="en-GB" sz="3200" dirty="0"/>
          </a:p>
        </p:txBody>
      </p:sp>
      <p:sp>
        <p:nvSpPr>
          <p:cNvPr id="3" name="Content Placeholder 2">
            <a:extLst>
              <a:ext uri="{FF2B5EF4-FFF2-40B4-BE49-F238E27FC236}">
                <a16:creationId xmlns:a16="http://schemas.microsoft.com/office/drawing/2014/main" id="{DE859CD7-510C-C105-E8D2-C5E14BDF416A}"/>
              </a:ext>
            </a:extLst>
          </p:cNvPr>
          <p:cNvSpPr>
            <a:spLocks noGrp="1"/>
          </p:cNvSpPr>
          <p:nvPr>
            <p:ph idx="1"/>
          </p:nvPr>
        </p:nvSpPr>
        <p:spPr>
          <a:xfrm>
            <a:off x="492967" y="1690688"/>
            <a:ext cx="10515600" cy="4351338"/>
          </a:xfrm>
        </p:spPr>
        <p:txBody>
          <a:bodyPr>
            <a:normAutofit fontScale="85000" lnSpcReduction="20000"/>
          </a:bodyPr>
          <a:lstStyle/>
          <a:p>
            <a:pPr marL="0" indent="0" algn="ctr" fontAlgn="base">
              <a:buNone/>
            </a:pPr>
            <a:r>
              <a:rPr lang="en-GB" sz="2800" b="1" i="0" dirty="0">
                <a:solidFill>
                  <a:schemeClr val="accent4"/>
                </a:solidFill>
                <a:effectLst/>
                <a:latin typeface="Eras Bold ITC" panose="020B0907030504020204" pitchFamily="34" charset="0"/>
              </a:rPr>
              <a:t>Hide it</a:t>
            </a:r>
          </a:p>
          <a:p>
            <a:pPr algn="ctr" fontAlgn="base">
              <a:buFont typeface="Wingdings" panose="05000000000000000000" pitchFamily="2" charset="2"/>
              <a:buChar char="ü"/>
            </a:pPr>
            <a:r>
              <a:rPr lang="en-GB" sz="2800" b="0" i="0" dirty="0">
                <a:solidFill>
                  <a:schemeClr val="tx2"/>
                </a:solidFill>
                <a:effectLst/>
                <a:latin typeface="inherit"/>
              </a:rPr>
              <a:t> </a:t>
            </a:r>
            <a:r>
              <a:rPr lang="en-GB" sz="2400" b="0" i="0" dirty="0">
                <a:solidFill>
                  <a:schemeClr val="tx2"/>
                </a:solidFill>
                <a:effectLst/>
                <a:latin typeface="inherit"/>
              </a:rPr>
              <a:t>Keep your valuables out of sight. </a:t>
            </a:r>
          </a:p>
          <a:p>
            <a:pPr algn="ctr" fontAlgn="base">
              <a:buFont typeface="Wingdings" panose="05000000000000000000" pitchFamily="2" charset="2"/>
              <a:buChar char="ü"/>
            </a:pPr>
            <a:r>
              <a:rPr lang="en-GB" sz="2400" b="0" i="0" dirty="0">
                <a:solidFill>
                  <a:schemeClr val="tx2"/>
                </a:solidFill>
                <a:effectLst/>
                <a:latin typeface="inherit"/>
              </a:rPr>
              <a:t>If you’re using your phone, it’s more likely to be snatched from your hand as you’re not paying attention</a:t>
            </a:r>
          </a:p>
          <a:p>
            <a:pPr algn="ctr" fontAlgn="base">
              <a:buFont typeface="Wingdings" panose="05000000000000000000" pitchFamily="2" charset="2"/>
              <a:buChar char="ü"/>
            </a:pPr>
            <a:r>
              <a:rPr lang="en-GB" sz="2400" dirty="0">
                <a:solidFill>
                  <a:schemeClr val="tx2"/>
                </a:solidFill>
                <a:latin typeface="inherit"/>
              </a:rPr>
              <a:t>Keep a </a:t>
            </a:r>
            <a:r>
              <a:rPr lang="en-GB" sz="2400" b="0" i="0" dirty="0">
                <a:solidFill>
                  <a:schemeClr val="tx2"/>
                </a:solidFill>
                <a:effectLst/>
                <a:latin typeface="inherit"/>
              </a:rPr>
              <a:t>look out.</a:t>
            </a:r>
          </a:p>
          <a:p>
            <a:pPr algn="ctr" fontAlgn="base">
              <a:buFont typeface="Wingdings" panose="05000000000000000000" pitchFamily="2" charset="2"/>
              <a:buChar char="ü"/>
            </a:pPr>
            <a:r>
              <a:rPr lang="en-GB" sz="2400" dirty="0">
                <a:solidFill>
                  <a:schemeClr val="tx2"/>
                </a:solidFill>
                <a:latin typeface="inherit"/>
              </a:rPr>
              <a:t>N</a:t>
            </a:r>
            <a:r>
              <a:rPr lang="en-GB" sz="2400" b="0" i="0" dirty="0">
                <a:solidFill>
                  <a:schemeClr val="tx2"/>
                </a:solidFill>
                <a:effectLst/>
                <a:latin typeface="inherit"/>
              </a:rPr>
              <a:t>ever leave a mobile, or any valuables</a:t>
            </a:r>
            <a:r>
              <a:rPr lang="en-GB" sz="2400" dirty="0">
                <a:solidFill>
                  <a:schemeClr val="tx2"/>
                </a:solidFill>
                <a:latin typeface="inherit"/>
              </a:rPr>
              <a:t> at a far distance.</a:t>
            </a:r>
          </a:p>
          <a:p>
            <a:pPr marL="0" indent="0" algn="ctr" fontAlgn="base">
              <a:buNone/>
            </a:pPr>
            <a:r>
              <a:rPr lang="en-GB" sz="2400" dirty="0">
                <a:solidFill>
                  <a:schemeClr val="tx2"/>
                </a:solidFill>
                <a:latin typeface="inherit"/>
              </a:rPr>
              <a:t>For example, you’re making a Tik Tok or Snapchat in a public place make sure your phone isn’t too far away from your reach. </a:t>
            </a:r>
          </a:p>
          <a:p>
            <a:pPr algn="ctr" fontAlgn="base">
              <a:buFont typeface="Wingdings" panose="05000000000000000000" pitchFamily="2" charset="2"/>
              <a:buChar char="ü"/>
            </a:pPr>
            <a:r>
              <a:rPr lang="en-GB" sz="2400" b="0" i="0" dirty="0">
                <a:solidFill>
                  <a:schemeClr val="tx2"/>
                </a:solidFill>
                <a:effectLst/>
                <a:latin typeface="inherit"/>
              </a:rPr>
              <a:t> Keep jewellery and valuable items covered/well-hidden when walking down the street.</a:t>
            </a:r>
          </a:p>
          <a:p>
            <a:pPr marL="0" indent="0" algn="ctr" fontAlgn="base">
              <a:buNone/>
            </a:pPr>
            <a:r>
              <a:rPr lang="en-GB" sz="2800" b="1" i="0" dirty="0">
                <a:solidFill>
                  <a:schemeClr val="accent4"/>
                </a:solidFill>
                <a:effectLst/>
                <a:latin typeface="Eras Bold ITC" panose="020B0907030504020204" pitchFamily="34" charset="0"/>
              </a:rPr>
              <a:t>Finally</a:t>
            </a:r>
            <a:r>
              <a:rPr lang="en-GB" sz="2800" b="0" i="0" dirty="0">
                <a:solidFill>
                  <a:schemeClr val="accent4"/>
                </a:solidFill>
                <a:effectLst/>
                <a:latin typeface="Eras Bold ITC" panose="020B0907030504020204" pitchFamily="34" charset="0"/>
              </a:rPr>
              <a:t> </a:t>
            </a:r>
          </a:p>
          <a:p>
            <a:pPr marL="0" indent="0" algn="ctr" fontAlgn="base">
              <a:buNone/>
            </a:pPr>
            <a:r>
              <a:rPr lang="en-GB" sz="2400" b="0" i="0" dirty="0">
                <a:solidFill>
                  <a:schemeClr val="tx2"/>
                </a:solidFill>
                <a:effectLst/>
                <a:latin typeface="inherit"/>
              </a:rPr>
              <a:t>And this is so important to remember – if you’re threatened with violence, don’t risk your personal safety. </a:t>
            </a:r>
          </a:p>
          <a:p>
            <a:pPr marL="0" indent="0" algn="ctr" fontAlgn="base">
              <a:buNone/>
            </a:pPr>
            <a:r>
              <a:rPr lang="en-GB" sz="2400" b="1" i="0" dirty="0">
                <a:solidFill>
                  <a:schemeClr val="tx2"/>
                </a:solidFill>
                <a:effectLst/>
                <a:latin typeface="inherit"/>
              </a:rPr>
              <a:t>Property can be replaced, You can’t</a:t>
            </a:r>
          </a:p>
          <a:p>
            <a:endParaRPr lang="en-GB" dirty="0"/>
          </a:p>
        </p:txBody>
      </p:sp>
    </p:spTree>
    <p:extLst>
      <p:ext uri="{BB962C8B-B14F-4D97-AF65-F5344CB8AC3E}">
        <p14:creationId xmlns:p14="http://schemas.microsoft.com/office/powerpoint/2010/main" val="4541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7" end="7"/>
                                            </p:txEl>
                                          </p:spTgt>
                                        </p:tgtEl>
                                        <p:attrNameLst>
                                          <p:attrName>style.visibility</p:attrName>
                                        </p:attrNameLst>
                                      </p:cBhvr>
                                      <p:to>
                                        <p:strVal val="visible"/>
                                      </p:to>
                                    </p:set>
                                    <p:animEffect transition="in" filter="fade">
                                      <p:cBhvr>
                                        <p:cTn id="54" dur="1000"/>
                                        <p:tgtEl>
                                          <p:spTgt spid="3">
                                            <p:txEl>
                                              <p:pRg st="7" end="7"/>
                                            </p:txEl>
                                          </p:spTgt>
                                        </p:tgtEl>
                                      </p:cBhvr>
                                    </p:animEffect>
                                    <p:anim calcmode="lin" valueType="num">
                                      <p:cBhvr>
                                        <p:cTn id="5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Effect transition="in" filter="fade">
                                      <p:cBhvr>
                                        <p:cTn id="61" dur="1000"/>
                                        <p:tgtEl>
                                          <p:spTgt spid="3">
                                            <p:txEl>
                                              <p:pRg st="8" end="8"/>
                                            </p:txEl>
                                          </p:spTgt>
                                        </p:tgtEl>
                                      </p:cBhvr>
                                    </p:animEffect>
                                    <p:anim calcmode="lin" valueType="num">
                                      <p:cBhvr>
                                        <p:cTn id="6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3">
                                            <p:txEl>
                                              <p:pRg st="9" end="9"/>
                                            </p:txEl>
                                          </p:spTgt>
                                        </p:tgtEl>
                                        <p:attrNameLst>
                                          <p:attrName>style.visibility</p:attrName>
                                        </p:attrNameLst>
                                      </p:cBhvr>
                                      <p:to>
                                        <p:strVal val="visible"/>
                                      </p:to>
                                    </p:set>
                                    <p:animEffect transition="in" filter="fade">
                                      <p:cBhvr>
                                        <p:cTn id="68" dur="1000"/>
                                        <p:tgtEl>
                                          <p:spTgt spid="3">
                                            <p:txEl>
                                              <p:pRg st="9" end="9"/>
                                            </p:txEl>
                                          </p:spTgt>
                                        </p:tgtEl>
                                      </p:cBhvr>
                                    </p:animEffect>
                                    <p:anim calcmode="lin" valueType="num">
                                      <p:cBhvr>
                                        <p:cTn id="6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F78E21C-9132-6FB5-EE7C-F02E1677B88A}"/>
              </a:ext>
            </a:extLst>
          </p:cNvPr>
          <p:cNvSpPr txBox="1"/>
          <p:nvPr/>
        </p:nvSpPr>
        <p:spPr>
          <a:xfrm>
            <a:off x="2529196" y="2229973"/>
            <a:ext cx="6097554" cy="830997"/>
          </a:xfrm>
          <a:prstGeom prst="rect">
            <a:avLst/>
          </a:prstGeom>
          <a:noFill/>
        </p:spPr>
        <p:txBody>
          <a:bodyPr wrap="square">
            <a:spAutoFit/>
          </a:bodyPr>
          <a:lstStyle/>
          <a:p>
            <a:pPr algn="ctr"/>
            <a:r>
              <a:rPr lang="en-GB" sz="4800" dirty="0">
                <a:solidFill>
                  <a:schemeClr val="accent4"/>
                </a:solidFill>
                <a:latin typeface="Eras Bold ITC" panose="020B0907030504020204" pitchFamily="34" charset="0"/>
              </a:rPr>
              <a:t>It's Not Worth It!!</a:t>
            </a:r>
            <a:endParaRPr lang="en-GB" sz="4800" dirty="0"/>
          </a:p>
        </p:txBody>
      </p:sp>
      <p:sp>
        <p:nvSpPr>
          <p:cNvPr id="6" name="Oval 5">
            <a:extLst>
              <a:ext uri="{FF2B5EF4-FFF2-40B4-BE49-F238E27FC236}">
                <a16:creationId xmlns:a16="http://schemas.microsoft.com/office/drawing/2014/main" id="{BCC875E0-CBF5-0381-994D-99AE8175F288}"/>
              </a:ext>
            </a:extLst>
          </p:cNvPr>
          <p:cNvSpPr/>
          <p:nvPr/>
        </p:nvSpPr>
        <p:spPr>
          <a:xfrm>
            <a:off x="142679" y="447257"/>
            <a:ext cx="3137417" cy="1996177"/>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4"/>
                </a:solidFill>
                <a:latin typeface="Eras Bold ITC" panose="020B0907030504020204" pitchFamily="34" charset="0"/>
              </a:rPr>
              <a:t>How long can you be jailed for committing a robbery? </a:t>
            </a:r>
          </a:p>
        </p:txBody>
      </p:sp>
      <p:sp>
        <p:nvSpPr>
          <p:cNvPr id="7" name="Oval 6">
            <a:extLst>
              <a:ext uri="{FF2B5EF4-FFF2-40B4-BE49-F238E27FC236}">
                <a16:creationId xmlns:a16="http://schemas.microsoft.com/office/drawing/2014/main" id="{FEE6140A-65EE-B6C4-A809-BC0F001034A2}"/>
              </a:ext>
            </a:extLst>
          </p:cNvPr>
          <p:cNvSpPr/>
          <p:nvPr/>
        </p:nvSpPr>
        <p:spPr>
          <a:xfrm>
            <a:off x="72313" y="2953713"/>
            <a:ext cx="3207783" cy="2594182"/>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4"/>
                </a:solidFill>
                <a:latin typeface="Eras Bold ITC" panose="020B0907030504020204" pitchFamily="34" charset="0"/>
              </a:rPr>
              <a:t>Up to 8 Years Community Service or Sentence up to 5 years  </a:t>
            </a:r>
          </a:p>
        </p:txBody>
      </p:sp>
      <p:sp>
        <p:nvSpPr>
          <p:cNvPr id="8" name="Flowchart: Connector 7">
            <a:extLst>
              <a:ext uri="{FF2B5EF4-FFF2-40B4-BE49-F238E27FC236}">
                <a16:creationId xmlns:a16="http://schemas.microsoft.com/office/drawing/2014/main" id="{AAA228F8-E2CC-FD81-0334-0C64AA4DDD7D}"/>
              </a:ext>
            </a:extLst>
          </p:cNvPr>
          <p:cNvSpPr/>
          <p:nvPr/>
        </p:nvSpPr>
        <p:spPr>
          <a:xfrm>
            <a:off x="3280096" y="3180195"/>
            <a:ext cx="4072083" cy="2983481"/>
          </a:xfrm>
          <a:prstGeom prst="flowChartConnector">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accent4"/>
                </a:solidFill>
                <a:latin typeface="Eras Bold ITC" panose="020B0907030504020204" pitchFamily="34" charset="0"/>
              </a:rPr>
              <a:t>Disclosure and Barring Service ( DBS ) </a:t>
            </a:r>
            <a:r>
              <a:rPr lang="en-GB" sz="1600" dirty="0">
                <a:solidFill>
                  <a:schemeClr val="accent4"/>
                </a:solidFill>
                <a:latin typeface="Eras Bold ITC" panose="020B0907030504020204" pitchFamily="34" charset="0"/>
              </a:rPr>
              <a:t>check allows an employer to see your criminal history.</a:t>
            </a:r>
          </a:p>
          <a:p>
            <a:pPr algn="ctr"/>
            <a:endParaRPr lang="en-GB" sz="1600" dirty="0">
              <a:solidFill>
                <a:schemeClr val="accent4"/>
              </a:solidFill>
              <a:latin typeface="Eras Bold ITC" panose="020B0907030504020204" pitchFamily="34" charset="0"/>
            </a:endParaRPr>
          </a:p>
          <a:p>
            <a:pPr algn="ctr"/>
            <a:r>
              <a:rPr lang="en-GB" sz="1600" dirty="0">
                <a:solidFill>
                  <a:schemeClr val="accent4"/>
                </a:solidFill>
                <a:latin typeface="Eras Bold ITC" panose="020B0907030504020204" pitchFamily="34" charset="0"/>
              </a:rPr>
              <a:t>DBS checks are often carried out at the start of your employment, or just before an employer decides to hire you.  </a:t>
            </a:r>
          </a:p>
        </p:txBody>
      </p:sp>
      <p:sp>
        <p:nvSpPr>
          <p:cNvPr id="10" name="Oval 9">
            <a:extLst>
              <a:ext uri="{FF2B5EF4-FFF2-40B4-BE49-F238E27FC236}">
                <a16:creationId xmlns:a16="http://schemas.microsoft.com/office/drawing/2014/main" id="{2E1DAA83-5F25-FA4F-15E2-391618A9E3BE}"/>
              </a:ext>
            </a:extLst>
          </p:cNvPr>
          <p:cNvSpPr/>
          <p:nvPr/>
        </p:nvSpPr>
        <p:spPr>
          <a:xfrm>
            <a:off x="8255731" y="648405"/>
            <a:ext cx="3135088" cy="2172845"/>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accent4"/>
                </a:solidFill>
                <a:latin typeface="Eras Bold ITC" panose="020B0907030504020204" pitchFamily="34" charset="0"/>
              </a:rPr>
              <a:t>If you’re under 18</a:t>
            </a:r>
          </a:p>
          <a:p>
            <a:pPr algn="ctr"/>
            <a:r>
              <a:rPr lang="en-GB" sz="1600" b="1" dirty="0">
                <a:solidFill>
                  <a:schemeClr val="accent4"/>
                </a:solidFill>
                <a:latin typeface="Eras Bold ITC" panose="020B0907030504020204" pitchFamily="34" charset="0"/>
              </a:rPr>
              <a:t>A civil injunction can last up to 12 months </a:t>
            </a:r>
          </a:p>
        </p:txBody>
      </p:sp>
      <p:sp>
        <p:nvSpPr>
          <p:cNvPr id="11" name="Oval 10">
            <a:extLst>
              <a:ext uri="{FF2B5EF4-FFF2-40B4-BE49-F238E27FC236}">
                <a16:creationId xmlns:a16="http://schemas.microsoft.com/office/drawing/2014/main" id="{0CCC465B-53C7-AC96-A2BE-52EA1586D1C9}"/>
              </a:ext>
            </a:extLst>
          </p:cNvPr>
          <p:cNvSpPr/>
          <p:nvPr/>
        </p:nvSpPr>
        <p:spPr>
          <a:xfrm>
            <a:off x="7577233" y="3535676"/>
            <a:ext cx="3135088" cy="2628000"/>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4"/>
                </a:solidFill>
                <a:latin typeface="Eras Bold ITC" panose="020B0907030504020204" pitchFamily="34" charset="0"/>
              </a:rPr>
              <a:t>A CBO (Criminal Behaviour Order) lasts between 12 months and 3 years there’s no maximum amount of time if your over 18</a:t>
            </a:r>
          </a:p>
        </p:txBody>
      </p:sp>
      <p:sp>
        <p:nvSpPr>
          <p:cNvPr id="12" name="Oval 11">
            <a:extLst>
              <a:ext uri="{FF2B5EF4-FFF2-40B4-BE49-F238E27FC236}">
                <a16:creationId xmlns:a16="http://schemas.microsoft.com/office/drawing/2014/main" id="{BDC6E57D-DB7E-4715-9D71-B925D48E83B3}"/>
              </a:ext>
            </a:extLst>
          </p:cNvPr>
          <p:cNvSpPr/>
          <p:nvPr/>
        </p:nvSpPr>
        <p:spPr>
          <a:xfrm>
            <a:off x="4439816" y="779345"/>
            <a:ext cx="3137417" cy="1332000"/>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4"/>
                </a:solidFill>
                <a:latin typeface="Eras Bold ITC" panose="020B0907030504020204" pitchFamily="34" charset="0"/>
              </a:rPr>
              <a:t>What is an DBS?</a:t>
            </a:r>
          </a:p>
        </p:txBody>
      </p:sp>
    </p:spTree>
    <p:extLst>
      <p:ext uri="{BB962C8B-B14F-4D97-AF65-F5344CB8AC3E}">
        <p14:creationId xmlns:p14="http://schemas.microsoft.com/office/powerpoint/2010/main" val="87307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0EC8F-816A-48AB-AC03-C7EBC9E1022A}"/>
              </a:ext>
            </a:extLst>
          </p:cNvPr>
          <p:cNvSpPr>
            <a:spLocks noGrp="1"/>
          </p:cNvSpPr>
          <p:nvPr>
            <p:ph type="title"/>
          </p:nvPr>
        </p:nvSpPr>
        <p:spPr/>
        <p:txBody>
          <a:bodyPr/>
          <a:lstStyle/>
          <a:p>
            <a:pPr algn="ctr"/>
            <a:r>
              <a:rPr lang="en-GB" dirty="0">
                <a:solidFill>
                  <a:srgbClr val="E6B82C"/>
                </a:solidFill>
                <a:latin typeface="Eras Bold ITC" panose="020B0907030504020204" pitchFamily="34" charset="0"/>
              </a:rPr>
              <a:t>Consequences</a:t>
            </a:r>
            <a:endParaRPr lang="en-GB" dirty="0"/>
          </a:p>
        </p:txBody>
      </p:sp>
      <p:sp>
        <p:nvSpPr>
          <p:cNvPr id="3" name="Content Placeholder 2">
            <a:extLst>
              <a:ext uri="{FF2B5EF4-FFF2-40B4-BE49-F238E27FC236}">
                <a16:creationId xmlns:a16="http://schemas.microsoft.com/office/drawing/2014/main" id="{DA4BE6BB-A873-06FF-0178-723AA2106EB8}"/>
              </a:ext>
            </a:extLst>
          </p:cNvPr>
          <p:cNvSpPr>
            <a:spLocks noGrp="1"/>
          </p:cNvSpPr>
          <p:nvPr>
            <p:ph idx="1"/>
          </p:nvPr>
        </p:nvSpPr>
        <p:spPr>
          <a:xfrm>
            <a:off x="838200" y="2287741"/>
            <a:ext cx="10515600" cy="4351338"/>
          </a:xfrm>
        </p:spPr>
        <p:txBody>
          <a:bodyPr/>
          <a:lstStyle/>
          <a:p>
            <a:pPr marL="285750" indent="-285750">
              <a:buFont typeface="Arial" panose="020B0604020202020204" pitchFamily="34" charset="0"/>
              <a:buChar char="•"/>
            </a:pPr>
            <a:endParaRPr lang="en-GB" dirty="0"/>
          </a:p>
          <a:p>
            <a:pPr marL="0" indent="0" algn="ctr">
              <a:buNone/>
            </a:pPr>
            <a:r>
              <a:rPr lang="en-GB" dirty="0">
                <a:solidFill>
                  <a:schemeClr val="tx2"/>
                </a:solidFill>
              </a:rPr>
              <a:t>Being involved in street crime could end up with you being arrested, fined, reported and taken back to your home address where your parents will be spoken to, and they too could be at risk of penalties due to your behaviour and shown police footage or CCTV of your actions.</a:t>
            </a:r>
            <a:endParaRPr lang="en-GB" dirty="0"/>
          </a:p>
        </p:txBody>
      </p:sp>
    </p:spTree>
    <p:extLst>
      <p:ext uri="{BB962C8B-B14F-4D97-AF65-F5344CB8AC3E}">
        <p14:creationId xmlns:p14="http://schemas.microsoft.com/office/powerpoint/2010/main" val="218666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A3EED-3FD0-57EA-1831-C44C18C642B5}"/>
              </a:ext>
            </a:extLst>
          </p:cNvPr>
          <p:cNvSpPr>
            <a:spLocks noGrp="1"/>
          </p:cNvSpPr>
          <p:nvPr>
            <p:ph type="title"/>
          </p:nvPr>
        </p:nvSpPr>
        <p:spPr/>
        <p:txBody>
          <a:bodyPr/>
          <a:lstStyle/>
          <a:p>
            <a:pPr algn="ctr"/>
            <a:r>
              <a:rPr lang="en-GB" dirty="0">
                <a:solidFill>
                  <a:schemeClr val="accent4"/>
                </a:solidFill>
                <a:latin typeface="Eras Bold ITC" panose="020B0907030504020204" pitchFamily="34" charset="0"/>
              </a:rPr>
              <a:t>Your Community, Your Choice </a:t>
            </a:r>
          </a:p>
        </p:txBody>
      </p:sp>
      <p:sp>
        <p:nvSpPr>
          <p:cNvPr id="3" name="Content Placeholder 2">
            <a:extLst>
              <a:ext uri="{FF2B5EF4-FFF2-40B4-BE49-F238E27FC236}">
                <a16:creationId xmlns:a16="http://schemas.microsoft.com/office/drawing/2014/main" id="{B8295D94-8E48-22ED-BA35-01360FE47883}"/>
              </a:ext>
            </a:extLst>
          </p:cNvPr>
          <p:cNvSpPr>
            <a:spLocks noGrp="1"/>
          </p:cNvSpPr>
          <p:nvPr>
            <p:ph idx="1"/>
          </p:nvPr>
        </p:nvSpPr>
        <p:spPr/>
        <p:txBody>
          <a:bodyPr/>
          <a:lstStyle/>
          <a:p>
            <a:pPr marL="0" indent="0" algn="ctr">
              <a:buNone/>
            </a:pPr>
            <a:r>
              <a:rPr lang="en-GB" dirty="0">
                <a:solidFill>
                  <a:schemeClr val="tx2"/>
                </a:solidFill>
              </a:rPr>
              <a:t>It is easy to be unaware of how your behaviour impacts others </a:t>
            </a:r>
          </a:p>
          <a:p>
            <a:pPr marL="0" indent="0" algn="ctr">
              <a:buNone/>
            </a:pPr>
            <a:endParaRPr lang="en-GB" dirty="0">
              <a:solidFill>
                <a:schemeClr val="tx2"/>
              </a:solidFill>
            </a:endParaRPr>
          </a:p>
          <a:p>
            <a:pPr marL="0" indent="0" algn="ctr">
              <a:buNone/>
            </a:pPr>
            <a:r>
              <a:rPr lang="en-GB" dirty="0">
                <a:solidFill>
                  <a:schemeClr val="tx2"/>
                </a:solidFill>
              </a:rPr>
              <a:t> We have spoken about street robberies and how it affects your community. </a:t>
            </a:r>
          </a:p>
          <a:p>
            <a:pPr marL="0" indent="0" algn="ctr">
              <a:buNone/>
            </a:pPr>
            <a:endParaRPr lang="en-GB" dirty="0">
              <a:solidFill>
                <a:schemeClr val="tx2"/>
              </a:solidFill>
            </a:endParaRPr>
          </a:p>
          <a:p>
            <a:pPr marL="0" indent="0" algn="ctr">
              <a:buNone/>
            </a:pPr>
            <a:r>
              <a:rPr lang="en-GB" dirty="0">
                <a:solidFill>
                  <a:schemeClr val="tx2"/>
                </a:solidFill>
              </a:rPr>
              <a:t>We think it would be beneficial to highlight some of the positive things surrounding young people in the borough.</a:t>
            </a:r>
          </a:p>
        </p:txBody>
      </p:sp>
    </p:spTree>
    <p:extLst>
      <p:ext uri="{BB962C8B-B14F-4D97-AF65-F5344CB8AC3E}">
        <p14:creationId xmlns:p14="http://schemas.microsoft.com/office/powerpoint/2010/main" val="11852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B7918-A237-BD57-61AA-8CF9343F5C9C}"/>
              </a:ext>
            </a:extLst>
          </p:cNvPr>
          <p:cNvSpPr>
            <a:spLocks noGrp="1"/>
          </p:cNvSpPr>
          <p:nvPr>
            <p:ph type="title"/>
          </p:nvPr>
        </p:nvSpPr>
        <p:spPr/>
        <p:txBody>
          <a:bodyPr/>
          <a:lstStyle/>
          <a:p>
            <a:pPr algn="ctr"/>
            <a:r>
              <a:rPr lang="en-GB" b="1" i="0" dirty="0">
                <a:solidFill>
                  <a:schemeClr val="accent4"/>
                </a:solidFill>
                <a:effectLst/>
                <a:latin typeface="Eras Bold ITC" panose="020B0907030504020204" pitchFamily="34" charset="0"/>
              </a:rPr>
              <a:t>Youth engagement activities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D48CE916-1A92-6A6B-5383-05052511D4C9}"/>
              </a:ext>
            </a:extLst>
          </p:cNvPr>
          <p:cNvSpPr>
            <a:spLocks noGrp="1"/>
          </p:cNvSpPr>
          <p:nvPr>
            <p:ph idx="1"/>
          </p:nvPr>
        </p:nvSpPr>
        <p:spPr>
          <a:xfrm>
            <a:off x="642257" y="1424409"/>
            <a:ext cx="10918372" cy="4995052"/>
          </a:xfrm>
        </p:spPr>
        <p:txBody>
          <a:bodyPr>
            <a:normAutofit fontScale="25000" lnSpcReduction="20000"/>
          </a:bodyPr>
          <a:lstStyle/>
          <a:p>
            <a:pPr algn="ctr"/>
            <a:r>
              <a:rPr lang="en-GB" sz="5600" b="1" i="0" dirty="0">
                <a:solidFill>
                  <a:schemeClr val="tx2"/>
                </a:solidFill>
                <a:effectLst/>
              </a:rPr>
              <a:t>The Albany</a:t>
            </a:r>
          </a:p>
          <a:p>
            <a:pPr algn="ctr"/>
            <a:r>
              <a:rPr lang="en-GB" sz="5600" b="0" i="0" dirty="0">
                <a:solidFill>
                  <a:schemeClr val="tx2"/>
                </a:solidFill>
                <a:effectLst/>
              </a:rPr>
              <a:t>Website: </a:t>
            </a:r>
            <a:r>
              <a:rPr lang="en-GB" sz="5600" b="0" i="0" dirty="0">
                <a:solidFill>
                  <a:schemeClr val="tx2"/>
                </a:solidFill>
                <a:effectLst/>
                <a:hlinkClick r:id="rId2">
                  <a:extLst>
                    <a:ext uri="{A12FA001-AC4F-418D-AE19-62706E023703}">
                      <ahyp:hlinkClr xmlns:ahyp="http://schemas.microsoft.com/office/drawing/2018/hyperlinkcolor" val="tx"/>
                    </a:ext>
                  </a:extLst>
                </a:hlinkClick>
              </a:rPr>
              <a:t>https://www.thealbany.org.uk/get-involved/youth-programme </a:t>
            </a:r>
            <a:br>
              <a:rPr lang="en-GB" sz="5600" b="0" i="0" dirty="0">
                <a:solidFill>
                  <a:schemeClr val="tx2"/>
                </a:solidFill>
                <a:effectLst/>
              </a:rPr>
            </a:br>
            <a:r>
              <a:rPr lang="en-GB" sz="5600" b="0" i="0" dirty="0">
                <a:solidFill>
                  <a:schemeClr val="tx2"/>
                </a:solidFill>
                <a:effectLst/>
              </a:rPr>
              <a:t>Age range: 5-25</a:t>
            </a:r>
            <a:br>
              <a:rPr lang="en-GB" sz="5600" b="0" i="0" dirty="0">
                <a:solidFill>
                  <a:schemeClr val="tx2"/>
                </a:solidFill>
                <a:effectLst/>
              </a:rPr>
            </a:br>
            <a:r>
              <a:rPr lang="en-GB" sz="5600" b="0" i="0" dirty="0">
                <a:solidFill>
                  <a:schemeClr val="tx2"/>
                </a:solidFill>
                <a:effectLst/>
              </a:rPr>
              <a:t>Location: Douglas Way, Deptford, SE8 4AG             </a:t>
            </a:r>
          </a:p>
          <a:p>
            <a:pPr algn="ctr"/>
            <a:r>
              <a:rPr lang="en-GB" sz="5600" b="1" i="0" dirty="0">
                <a:solidFill>
                  <a:schemeClr val="tx2"/>
                </a:solidFill>
                <a:effectLst/>
              </a:rPr>
              <a:t> Midi Music Company (MMC)</a:t>
            </a:r>
          </a:p>
          <a:p>
            <a:pPr algn="ctr"/>
            <a:r>
              <a:rPr lang="en-GB" sz="5600" b="0" i="0" dirty="0">
                <a:solidFill>
                  <a:schemeClr val="tx2"/>
                </a:solidFill>
                <a:effectLst/>
              </a:rPr>
              <a:t>Website: </a:t>
            </a:r>
            <a:r>
              <a:rPr lang="en-GB" sz="5600" b="0" i="0" dirty="0">
                <a:solidFill>
                  <a:schemeClr val="tx2"/>
                </a:solidFill>
                <a:effectLst/>
                <a:hlinkClick r:id="rId3">
                  <a:extLst>
                    <a:ext uri="{A12FA001-AC4F-418D-AE19-62706E023703}">
                      <ahyp:hlinkClr xmlns:ahyp="http://schemas.microsoft.com/office/drawing/2018/hyperlinkcolor" val="tx"/>
                    </a:ext>
                  </a:extLst>
                </a:hlinkClick>
              </a:rPr>
              <a:t>https://www.themidimusiccompany.co.uk/courses </a:t>
            </a:r>
            <a:br>
              <a:rPr lang="en-GB" sz="5600" b="0" i="0" dirty="0">
                <a:solidFill>
                  <a:schemeClr val="tx2"/>
                </a:solidFill>
                <a:effectLst/>
              </a:rPr>
            </a:br>
            <a:r>
              <a:rPr lang="en-GB" sz="5600" b="0" i="0" dirty="0">
                <a:solidFill>
                  <a:schemeClr val="tx2"/>
                </a:solidFill>
                <a:effectLst/>
              </a:rPr>
              <a:t>Age range: 11-30</a:t>
            </a:r>
            <a:br>
              <a:rPr lang="en-GB" sz="5600" b="0" i="0" dirty="0">
                <a:solidFill>
                  <a:schemeClr val="tx2"/>
                </a:solidFill>
                <a:effectLst/>
              </a:rPr>
            </a:br>
            <a:r>
              <a:rPr lang="en-GB" sz="5600" b="0" i="0" dirty="0">
                <a:solidFill>
                  <a:schemeClr val="tx2"/>
                </a:solidFill>
                <a:effectLst/>
              </a:rPr>
              <a:t>Location: 77 Watson’s Street, Deptford, SE8 4AU (although at present all their courses are run online)</a:t>
            </a:r>
          </a:p>
          <a:p>
            <a:pPr algn="ctr"/>
            <a:endParaRPr lang="en-GB" sz="5600" b="0" i="0" dirty="0">
              <a:solidFill>
                <a:schemeClr val="tx2"/>
              </a:solidFill>
              <a:effectLst/>
            </a:endParaRPr>
          </a:p>
          <a:p>
            <a:pPr algn="ctr"/>
            <a:r>
              <a:rPr lang="en-GB" sz="5600" b="1" i="0" dirty="0">
                <a:solidFill>
                  <a:schemeClr val="tx2"/>
                </a:solidFill>
                <a:effectLst/>
              </a:rPr>
              <a:t>Lewisham Youth Theatre (LYT)</a:t>
            </a:r>
          </a:p>
          <a:p>
            <a:pPr algn="ctr"/>
            <a:r>
              <a:rPr lang="en-GB" sz="5600" b="0" i="0" dirty="0">
                <a:solidFill>
                  <a:schemeClr val="tx2"/>
                </a:solidFill>
                <a:effectLst/>
              </a:rPr>
              <a:t>Website: </a:t>
            </a:r>
            <a:r>
              <a:rPr lang="en-GB" sz="5600" b="0" i="0" dirty="0">
                <a:solidFill>
                  <a:schemeClr val="tx2"/>
                </a:solidFill>
                <a:effectLst/>
                <a:hlinkClick r:id="rId4">
                  <a:extLst>
                    <a:ext uri="{A12FA001-AC4F-418D-AE19-62706E023703}">
                      <ahyp:hlinkClr xmlns:ahyp="http://schemas.microsoft.com/office/drawing/2018/hyperlinkcolor" val="tx"/>
                    </a:ext>
                  </a:extLst>
                </a:hlinkClick>
              </a:rPr>
              <a:t>www.lewishamyouththeatre.com</a:t>
            </a:r>
            <a:r>
              <a:rPr lang="en-GB" sz="5600" b="0" i="0" dirty="0">
                <a:solidFill>
                  <a:schemeClr val="tx2"/>
                </a:solidFill>
                <a:effectLst/>
              </a:rPr>
              <a:t>    </a:t>
            </a:r>
            <a:br>
              <a:rPr lang="en-GB" sz="5600" b="0" i="0" dirty="0">
                <a:solidFill>
                  <a:schemeClr val="tx2"/>
                </a:solidFill>
                <a:effectLst/>
              </a:rPr>
            </a:br>
            <a:r>
              <a:rPr lang="en-GB" sz="5600" b="0" i="0" dirty="0">
                <a:solidFill>
                  <a:schemeClr val="tx2"/>
                </a:solidFill>
                <a:effectLst/>
              </a:rPr>
              <a:t>Age range: 3-24</a:t>
            </a:r>
            <a:br>
              <a:rPr lang="en-GB" sz="5600" b="0" i="0" dirty="0">
                <a:solidFill>
                  <a:schemeClr val="tx2"/>
                </a:solidFill>
                <a:effectLst/>
              </a:rPr>
            </a:br>
            <a:r>
              <a:rPr lang="en-GB" sz="5600" b="0" i="0" dirty="0">
                <a:solidFill>
                  <a:schemeClr val="tx2"/>
                </a:solidFill>
                <a:effectLst/>
              </a:rPr>
              <a:t>Location: The Broadway Theatre, Catford Broadway, London SE6 4RU</a:t>
            </a:r>
          </a:p>
          <a:p>
            <a:pPr algn="ctr"/>
            <a:r>
              <a:rPr lang="en-GB" sz="5600" b="1" i="0" dirty="0">
                <a:solidFill>
                  <a:schemeClr val="tx2"/>
                </a:solidFill>
                <a:effectLst/>
              </a:rPr>
              <a:t>Youth First</a:t>
            </a:r>
          </a:p>
          <a:p>
            <a:pPr algn="ctr"/>
            <a:r>
              <a:rPr lang="en-GB" sz="5600" b="0" i="0" dirty="0">
                <a:solidFill>
                  <a:schemeClr val="tx2"/>
                </a:solidFill>
                <a:effectLst/>
              </a:rPr>
              <a:t>Website: </a:t>
            </a:r>
            <a:r>
              <a:rPr lang="en-GB" sz="5600" b="0" i="0" dirty="0">
                <a:solidFill>
                  <a:schemeClr val="tx2"/>
                </a:solidFill>
                <a:effectLst/>
                <a:hlinkClick r:id="rId5">
                  <a:extLst>
                    <a:ext uri="{A12FA001-AC4F-418D-AE19-62706E023703}">
                      <ahyp:hlinkClr xmlns:ahyp="http://schemas.microsoft.com/office/drawing/2018/hyperlinkcolor" val="tx"/>
                    </a:ext>
                  </a:extLst>
                </a:hlinkClick>
              </a:rPr>
              <a:t>https://www.youthfirst.org.uk/programme </a:t>
            </a:r>
            <a:br>
              <a:rPr lang="en-GB" sz="5600" b="0" i="0" dirty="0">
                <a:solidFill>
                  <a:schemeClr val="tx2"/>
                </a:solidFill>
                <a:effectLst/>
              </a:rPr>
            </a:br>
            <a:r>
              <a:rPr lang="en-GB" sz="5600" b="0" i="0" dirty="0">
                <a:solidFill>
                  <a:schemeClr val="tx2"/>
                </a:solidFill>
                <a:effectLst/>
              </a:rPr>
              <a:t>Age range: 8-18</a:t>
            </a:r>
            <a:br>
              <a:rPr lang="en-GB" sz="5600" b="0" i="0" dirty="0">
                <a:solidFill>
                  <a:schemeClr val="tx2"/>
                </a:solidFill>
                <a:effectLst/>
              </a:rPr>
            </a:br>
            <a:r>
              <a:rPr lang="en-GB" sz="5600" b="0" i="0" dirty="0">
                <a:solidFill>
                  <a:schemeClr val="tx2"/>
                </a:solidFill>
                <a:effectLst/>
              </a:rPr>
              <a:t>Location: across Lewisham</a:t>
            </a:r>
          </a:p>
          <a:p>
            <a:pPr algn="ctr"/>
            <a:r>
              <a:rPr lang="en-GB" sz="5600" b="1" i="0" dirty="0">
                <a:solidFill>
                  <a:schemeClr val="tx2"/>
                </a:solidFill>
                <a:effectLst/>
              </a:rPr>
              <a:t>Young Lewisham Project (YLP)</a:t>
            </a:r>
          </a:p>
          <a:p>
            <a:pPr algn="ctr"/>
            <a:r>
              <a:rPr lang="en-GB" sz="5600" b="0" i="0" dirty="0">
                <a:solidFill>
                  <a:schemeClr val="tx2"/>
                </a:solidFill>
                <a:effectLst/>
              </a:rPr>
              <a:t>Website: </a:t>
            </a:r>
            <a:r>
              <a:rPr lang="en-GB" sz="5600" b="0" i="0" dirty="0">
                <a:solidFill>
                  <a:schemeClr val="tx2"/>
                </a:solidFill>
                <a:effectLst/>
                <a:hlinkClick r:id="rId6">
                  <a:extLst>
                    <a:ext uri="{A12FA001-AC4F-418D-AE19-62706E023703}">
                      <ahyp:hlinkClr xmlns:ahyp="http://schemas.microsoft.com/office/drawing/2018/hyperlinkcolor" val="tx"/>
                    </a:ext>
                  </a:extLst>
                </a:hlinkClick>
              </a:rPr>
              <a:t>https://www.younglewisham.org.uk/programmes.html </a:t>
            </a:r>
            <a:br>
              <a:rPr lang="en-GB" sz="5600" b="0" i="0" dirty="0">
                <a:solidFill>
                  <a:schemeClr val="tx2"/>
                </a:solidFill>
                <a:effectLst/>
              </a:rPr>
            </a:br>
            <a:r>
              <a:rPr lang="en-GB" sz="5600" b="0" i="0" dirty="0">
                <a:solidFill>
                  <a:schemeClr val="tx2"/>
                </a:solidFill>
                <a:effectLst/>
              </a:rPr>
              <a:t>Age range: 11-19</a:t>
            </a:r>
            <a:br>
              <a:rPr lang="en-GB" sz="5600" b="0" i="0" dirty="0">
                <a:solidFill>
                  <a:schemeClr val="tx2"/>
                </a:solidFill>
                <a:effectLst/>
              </a:rPr>
            </a:br>
            <a:r>
              <a:rPr lang="en-GB" sz="5600" b="0" i="0" dirty="0">
                <a:solidFill>
                  <a:schemeClr val="tx2"/>
                </a:solidFill>
                <a:effectLst/>
              </a:rPr>
              <a:t>Location: 124 </a:t>
            </a:r>
            <a:r>
              <a:rPr lang="en-GB" sz="5600" b="0" i="0" dirty="0" err="1">
                <a:solidFill>
                  <a:schemeClr val="tx2"/>
                </a:solidFill>
                <a:effectLst/>
              </a:rPr>
              <a:t>Kilmorie</a:t>
            </a:r>
            <a:r>
              <a:rPr lang="en-GB" sz="5600" b="0" i="0" dirty="0">
                <a:solidFill>
                  <a:schemeClr val="tx2"/>
                </a:solidFill>
                <a:effectLst/>
              </a:rPr>
              <a:t> Road, Forest Hill, SE23 2SR</a:t>
            </a:r>
          </a:p>
          <a:p>
            <a:pPr algn="ctr"/>
            <a:r>
              <a:rPr lang="en-GB" sz="5600" b="0" i="0" dirty="0">
                <a:solidFill>
                  <a:schemeClr val="tx2"/>
                </a:solidFill>
                <a:effectLst/>
              </a:rPr>
              <a:t>Website: </a:t>
            </a:r>
            <a:r>
              <a:rPr lang="en-GB" sz="5600" b="0" i="0" dirty="0">
                <a:solidFill>
                  <a:schemeClr val="tx2"/>
                </a:solidFill>
                <a:effectLst/>
                <a:hlinkClick r:id="rId7">
                  <a:extLst>
                    <a:ext uri="{A12FA001-AC4F-418D-AE19-62706E023703}">
                      <ahyp:hlinkClr xmlns:ahyp="http://schemas.microsoft.com/office/drawing/2018/hyperlinkcolor" val="tx"/>
                    </a:ext>
                  </a:extLst>
                </a:hlinkClick>
              </a:rPr>
              <a:t>www.rycse23.co.uk </a:t>
            </a:r>
            <a:br>
              <a:rPr lang="en-GB" sz="5600" b="0" i="0" dirty="0">
                <a:solidFill>
                  <a:schemeClr val="tx2"/>
                </a:solidFill>
                <a:effectLst/>
              </a:rPr>
            </a:br>
            <a:r>
              <a:rPr lang="en-GB" sz="5600" b="0" i="0" dirty="0">
                <a:solidFill>
                  <a:schemeClr val="tx2"/>
                </a:solidFill>
                <a:effectLst/>
              </a:rPr>
              <a:t>Age range: Junior Club 8-11, Senior Club 12-18</a:t>
            </a:r>
            <a:br>
              <a:rPr lang="en-GB" sz="5600" b="0" i="0" dirty="0">
                <a:solidFill>
                  <a:schemeClr val="tx2"/>
                </a:solidFill>
                <a:effectLst/>
              </a:rPr>
            </a:br>
            <a:r>
              <a:rPr lang="en-GB" sz="5600" b="0" i="0" dirty="0">
                <a:solidFill>
                  <a:schemeClr val="tx2"/>
                </a:solidFill>
                <a:effectLst/>
              </a:rPr>
              <a:t>Location: 41a </a:t>
            </a:r>
            <a:r>
              <a:rPr lang="en-GB" sz="5600" b="0" i="0" dirty="0" err="1">
                <a:solidFill>
                  <a:schemeClr val="tx2"/>
                </a:solidFill>
                <a:effectLst/>
              </a:rPr>
              <a:t>Rockbourne</a:t>
            </a:r>
            <a:r>
              <a:rPr lang="en-GB" sz="5600" b="0" i="0" dirty="0">
                <a:solidFill>
                  <a:schemeClr val="tx2"/>
                </a:solidFill>
                <a:effectLst/>
              </a:rPr>
              <a:t> Road, Forest Hill, London, SE23 2DA</a:t>
            </a:r>
          </a:p>
          <a:p>
            <a:endParaRPr lang="en-GB" dirty="0"/>
          </a:p>
        </p:txBody>
      </p:sp>
    </p:spTree>
    <p:extLst>
      <p:ext uri="{BB962C8B-B14F-4D97-AF65-F5344CB8AC3E}">
        <p14:creationId xmlns:p14="http://schemas.microsoft.com/office/powerpoint/2010/main" val="258795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13EEB15-A691-958C-D420-A6EEFC4724D7}"/>
              </a:ext>
            </a:extLst>
          </p:cNvPr>
          <p:cNvSpPr txBox="1">
            <a:spLocks/>
          </p:cNvSpPr>
          <p:nvPr/>
        </p:nvSpPr>
        <p:spPr>
          <a:xfrm>
            <a:off x="1187116" y="2248587"/>
            <a:ext cx="9144000" cy="236082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7200" dirty="0">
              <a:solidFill>
                <a:srgbClr val="E6B82C"/>
              </a:solidFill>
              <a:effectLst/>
              <a:latin typeface="Forma DJR Banner" pitchFamily="2" charset="77"/>
            </a:endParaRPr>
          </a:p>
        </p:txBody>
      </p:sp>
      <p:sp>
        <p:nvSpPr>
          <p:cNvPr id="3" name="TextBox 2">
            <a:extLst>
              <a:ext uri="{FF2B5EF4-FFF2-40B4-BE49-F238E27FC236}">
                <a16:creationId xmlns:a16="http://schemas.microsoft.com/office/drawing/2014/main" id="{8B22300B-1336-43A8-EF0D-88AE4DEAA625}"/>
              </a:ext>
            </a:extLst>
          </p:cNvPr>
          <p:cNvSpPr txBox="1"/>
          <p:nvPr/>
        </p:nvSpPr>
        <p:spPr>
          <a:xfrm>
            <a:off x="2861187" y="2828835"/>
            <a:ext cx="6312310" cy="1200329"/>
          </a:xfrm>
          <a:prstGeom prst="rect">
            <a:avLst/>
          </a:prstGeom>
          <a:noFill/>
        </p:spPr>
        <p:txBody>
          <a:bodyPr wrap="square">
            <a:spAutoFit/>
          </a:bodyPr>
          <a:lstStyle/>
          <a:p>
            <a:pPr algn="ctr"/>
            <a:r>
              <a:rPr lang="en-GB" sz="7200" dirty="0">
                <a:solidFill>
                  <a:srgbClr val="E6B82C"/>
                </a:solidFill>
                <a:effectLst/>
                <a:latin typeface="Eras Bold ITC" panose="020B0907030504020204" pitchFamily="34" charset="0"/>
              </a:rPr>
              <a:t>Questions</a:t>
            </a:r>
            <a:r>
              <a:rPr lang="en-GB" sz="4800" dirty="0">
                <a:solidFill>
                  <a:srgbClr val="E6B82C"/>
                </a:solidFill>
                <a:effectLst/>
                <a:latin typeface="Eras Bold ITC" panose="020B0907030504020204" pitchFamily="34" charset="0"/>
              </a:rPr>
              <a:t>? </a:t>
            </a:r>
          </a:p>
        </p:txBody>
      </p:sp>
    </p:spTree>
    <p:extLst>
      <p:ext uri="{BB962C8B-B14F-4D97-AF65-F5344CB8AC3E}">
        <p14:creationId xmlns:p14="http://schemas.microsoft.com/office/powerpoint/2010/main" val="199801633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LIDO_APP_VERSION" val="1.5.3.3511"/>
  <p:tag name="SLIDO_PRESENTATION_ID" val="00000000-0000-0000-0000-000000000000"/>
  <p:tag name="SLIDO_EVENT_UUID" val="e91c9c50-dcf4-4195-a3bf-47bca6fcda5a"/>
  <p:tag name="SLIDO_EVENT_SECTION_UUID" val="5eb328cf-0d36-41a0-a0ef-0637ba70bf9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297983979DA3C48B297309107FC2FF8" ma:contentTypeVersion="0" ma:contentTypeDescription="Create a new document." ma:contentTypeScope="" ma:versionID="cc7328b0b3e0c74a0881596f67136ec0">
  <xsd:schema xmlns:xsd="http://www.w3.org/2001/XMLSchema" xmlns:xs="http://www.w3.org/2001/XMLSchema" xmlns:p="http://schemas.microsoft.com/office/2006/metadata/properties" targetNamespace="http://schemas.microsoft.com/office/2006/metadata/properties" ma:root="true" ma:fieldsID="af0ffa17353133060099fe6af95ef756">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368D0AB-B56F-4857-8DE0-CC4C4828E516}">
  <ds:schemaRefs>
    <ds:schemaRef ds:uri="http://schemas.microsoft.com/sharepoint/v3/contenttype/forms"/>
  </ds:schemaRefs>
</ds:datastoreItem>
</file>

<file path=customXml/itemProps2.xml><?xml version="1.0" encoding="utf-8"?>
<ds:datastoreItem xmlns:ds="http://schemas.openxmlformats.org/officeDocument/2006/customXml" ds:itemID="{B87C7C1E-997F-4B95-A5DE-362BE718A1F5}">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596346B3-6354-43DD-8F74-DDE17097F2A1}">
  <ds:schemaRefs>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http://purl.org/dc/dcmitype/"/>
    <ds:schemaRef ds:uri="http://purl.org/dc/term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28267</TotalTime>
  <Words>1198</Words>
  <Application>Microsoft Office PowerPoint</Application>
  <PresentationFormat>Widescreen</PresentationFormat>
  <Paragraphs>162</Paragraphs>
  <Slides>19</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Arial</vt:lpstr>
      <vt:lpstr>Calibri</vt:lpstr>
      <vt:lpstr>Calibri Light</vt:lpstr>
      <vt:lpstr>Eras Bold ITC</vt:lpstr>
      <vt:lpstr>Forma DJR Banner</vt:lpstr>
      <vt:lpstr>inherit</vt:lpstr>
      <vt:lpstr>Open Sans</vt:lpstr>
      <vt:lpstr>Times New Roman</vt:lpstr>
      <vt:lpstr>Wingdings</vt:lpstr>
      <vt:lpstr>Office Theme</vt:lpstr>
      <vt:lpstr>PowerPoint Presentation</vt:lpstr>
      <vt:lpstr>PowerPoint Presentation</vt:lpstr>
      <vt:lpstr>Street Robberies </vt:lpstr>
      <vt:lpstr>Cause and Affect  </vt:lpstr>
      <vt:lpstr>Let’s get technical ! Theft vs Robbery</vt:lpstr>
      <vt:lpstr>Who might be affected by street robberies ?</vt:lpstr>
      <vt:lpstr>Food For Thought  Is This You?</vt:lpstr>
      <vt:lpstr>Why Me?</vt:lpstr>
      <vt:lpstr> Invisibility   </vt:lpstr>
      <vt:lpstr>It’s Not My Problem </vt:lpstr>
      <vt:lpstr>PowerPoint Presentation</vt:lpstr>
      <vt:lpstr>PowerPoint Presentation</vt:lpstr>
      <vt:lpstr>How to Protect Yourself From Street Robbery </vt:lpstr>
      <vt:lpstr>How to Protect Yourself From Street Robbery </vt:lpstr>
      <vt:lpstr>PowerPoint Presentation</vt:lpstr>
      <vt:lpstr>Consequences</vt:lpstr>
      <vt:lpstr>Your Community, Your Choice </vt:lpstr>
      <vt:lpstr>Youth engagement activities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Elena Ledgister</dc:creator>
  <cp:lastModifiedBy>Carlie Warner</cp:lastModifiedBy>
  <cp:revision>10</cp:revision>
  <dcterms:created xsi:type="dcterms:W3CDTF">2023-03-03T13:10:31Z</dcterms:created>
  <dcterms:modified xsi:type="dcterms:W3CDTF">2023-11-30T17:15:20Z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lidoAppVersion">
    <vt:lpwstr>1.5.3.3511</vt:lpwstr>
  </property>
  <property fmtid="{D5CDD505-2E9C-101B-9397-08002B2CF9AE}" pid="3" name="ContentTypeId">
    <vt:lpwstr>0x0101004297983979DA3C48B297309107FC2FF8</vt:lpwstr>
  </property>
</Properties>
</file>