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2" r:id="rId4"/>
    <p:sldId id="256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FFA41B6-F2A1-4A62-8E9E-B3202917ABCC}">
          <p14:sldIdLst>
            <p14:sldId id="259"/>
            <p14:sldId id="258"/>
            <p14:sldId id="262"/>
            <p14:sldId id="256"/>
            <p14:sldId id="261"/>
          </p14:sldIdLst>
        </p14:section>
        <p14:section name="Untitled Section" id="{7848ED60-9E50-40A5-A9CB-3A77C3E23A50}">
          <p14:sldIdLst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365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3F6118-0840-4AB5-A327-B4B4292ACB3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2ABD403-6D1F-422C-AF68-D54E2B2E46B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dirty="0">
              <a:latin typeface="Georgia Pro Cond Black" panose="02040A06050405020203" pitchFamily="18" charset="0"/>
            </a:rPr>
            <a:t>A degree in professional cookery or culinary arts, which often involves real-life industry placement in a professional kitchen</a:t>
          </a:r>
          <a:r>
            <a:rPr lang="en-GB" sz="1800" dirty="0">
              <a:latin typeface="Amasis MT Pro Black" panose="020F0502020204030204" pitchFamily="18" charset="0"/>
            </a:rPr>
            <a:t>.</a:t>
          </a:r>
          <a:endParaRPr lang="en-US" sz="1800" dirty="0">
            <a:latin typeface="Amasis MT Pro Black" panose="020F0502020204030204" pitchFamily="18" charset="0"/>
          </a:endParaRPr>
        </a:p>
      </dgm:t>
    </dgm:pt>
    <dgm:pt modelId="{1E10275C-5647-4484-8FC8-8D9B3274BD77}" type="parTrans" cxnId="{3ACD6DA0-50CD-498C-BE8B-B9618BEA5F3F}">
      <dgm:prSet/>
      <dgm:spPr/>
      <dgm:t>
        <a:bodyPr/>
        <a:lstStyle/>
        <a:p>
          <a:endParaRPr lang="en-US"/>
        </a:p>
      </dgm:t>
    </dgm:pt>
    <dgm:pt modelId="{A4C702B5-3B4D-4D88-9403-7B2436663CDE}" type="sibTrans" cxnId="{3ACD6DA0-50CD-498C-BE8B-B9618BEA5F3F}">
      <dgm:prSet/>
      <dgm:spPr/>
      <dgm:t>
        <a:bodyPr/>
        <a:lstStyle/>
        <a:p>
          <a:endParaRPr lang="en-US"/>
        </a:p>
      </dgm:t>
    </dgm:pt>
    <dgm:pt modelId="{A0198B7F-1315-42B4-8D2B-8F35EE89237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dirty="0">
              <a:latin typeface="Georgia Pro Cond Black" panose="02040A06050405020203" pitchFamily="18" charset="0"/>
            </a:rPr>
            <a:t>Basic numeracy and literacy skills (GCSE English and maths at grade C/4 or above</a:t>
          </a:r>
          <a:r>
            <a:rPr lang="en-GB" sz="1800" dirty="0"/>
            <a:t>).</a:t>
          </a:r>
          <a:endParaRPr lang="en-US" sz="1800" dirty="0"/>
        </a:p>
      </dgm:t>
    </dgm:pt>
    <dgm:pt modelId="{A5DE7CBB-1E23-4262-B42C-82700D4EBA17}" type="parTrans" cxnId="{17053B57-ADB1-498E-9AE3-2468331F6EE4}">
      <dgm:prSet/>
      <dgm:spPr/>
      <dgm:t>
        <a:bodyPr/>
        <a:lstStyle/>
        <a:p>
          <a:endParaRPr lang="en-US"/>
        </a:p>
      </dgm:t>
    </dgm:pt>
    <dgm:pt modelId="{916C2520-524D-4FDF-8F05-33747D18F0FF}" type="sibTrans" cxnId="{17053B57-ADB1-498E-9AE3-2468331F6EE4}">
      <dgm:prSet/>
      <dgm:spPr/>
      <dgm:t>
        <a:bodyPr/>
        <a:lstStyle/>
        <a:p>
          <a:endParaRPr lang="en-US"/>
        </a:p>
      </dgm:t>
    </dgm:pt>
    <dgm:pt modelId="{653B51FB-300E-4F71-8DCB-5E514BEB2FB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>
              <a:latin typeface="Georgia Pro Cond Black" panose="02040A06050405020203" pitchFamily="18" charset="0"/>
            </a:rPr>
            <a:t>combination of formal education and hands-on experience in the culinary arts.</a:t>
          </a:r>
          <a:endParaRPr lang="en-US" sz="2000" dirty="0">
            <a:latin typeface="Georgia Pro Cond Black" panose="02040A06050405020203" pitchFamily="18" charset="0"/>
          </a:endParaRPr>
        </a:p>
      </dgm:t>
    </dgm:pt>
    <dgm:pt modelId="{3F0B4CCD-0CEB-41EA-BB68-50C8E45F0A45}" type="parTrans" cxnId="{82A4817C-9781-41F8-8D01-A515E906EEEB}">
      <dgm:prSet/>
      <dgm:spPr/>
      <dgm:t>
        <a:bodyPr/>
        <a:lstStyle/>
        <a:p>
          <a:endParaRPr lang="en-US"/>
        </a:p>
      </dgm:t>
    </dgm:pt>
    <dgm:pt modelId="{63EC7705-501A-4636-8DEC-1774931533E9}" type="sibTrans" cxnId="{82A4817C-9781-41F8-8D01-A515E906EEEB}">
      <dgm:prSet/>
      <dgm:spPr/>
      <dgm:t>
        <a:bodyPr/>
        <a:lstStyle/>
        <a:p>
          <a:endParaRPr lang="en-US"/>
        </a:p>
      </dgm:t>
    </dgm:pt>
    <dgm:pt modelId="{78F735EB-2403-4A45-B85E-08585EB21219}" type="pres">
      <dgm:prSet presAssocID="{823F6118-0840-4AB5-A327-B4B4292ACB3E}" presName="root" presStyleCnt="0">
        <dgm:presLayoutVars>
          <dgm:dir/>
          <dgm:resizeHandles val="exact"/>
        </dgm:presLayoutVars>
      </dgm:prSet>
      <dgm:spPr/>
    </dgm:pt>
    <dgm:pt modelId="{26C466EF-B8CF-44A7-8879-5316220A562F}" type="pres">
      <dgm:prSet presAssocID="{C2ABD403-6D1F-422C-AF68-D54E2B2E46B1}" presName="compNode" presStyleCnt="0"/>
      <dgm:spPr/>
    </dgm:pt>
    <dgm:pt modelId="{5E6479C2-EB32-4E8D-8AFE-FC67146FE3CD}" type="pres">
      <dgm:prSet presAssocID="{C2ABD403-6D1F-422C-AF68-D54E2B2E46B1}" presName="bgRect" presStyleLbl="bgShp" presStyleIdx="0" presStyleCnt="3"/>
      <dgm:spPr/>
    </dgm:pt>
    <dgm:pt modelId="{9588CADC-7086-4920-9283-428E03D6FA01}" type="pres">
      <dgm:prSet presAssocID="{C2ABD403-6D1F-422C-AF68-D54E2B2E46B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f"/>
        </a:ext>
      </dgm:extLst>
    </dgm:pt>
    <dgm:pt modelId="{02CECAAB-FA67-4945-A7F5-57116A1BAC51}" type="pres">
      <dgm:prSet presAssocID="{C2ABD403-6D1F-422C-AF68-D54E2B2E46B1}" presName="spaceRect" presStyleCnt="0"/>
      <dgm:spPr/>
    </dgm:pt>
    <dgm:pt modelId="{EFBD57A6-EF4F-44E2-9C2E-12595D7FCF98}" type="pres">
      <dgm:prSet presAssocID="{C2ABD403-6D1F-422C-AF68-D54E2B2E46B1}" presName="parTx" presStyleLbl="revTx" presStyleIdx="0" presStyleCnt="3">
        <dgm:presLayoutVars>
          <dgm:chMax val="0"/>
          <dgm:chPref val="0"/>
        </dgm:presLayoutVars>
      </dgm:prSet>
      <dgm:spPr/>
    </dgm:pt>
    <dgm:pt modelId="{F253ACF4-EE03-450C-B71C-59016867D246}" type="pres">
      <dgm:prSet presAssocID="{A4C702B5-3B4D-4D88-9403-7B2436663CDE}" presName="sibTrans" presStyleCnt="0"/>
      <dgm:spPr/>
    </dgm:pt>
    <dgm:pt modelId="{8A7F9168-0DFF-4654-9BEC-CD8818190800}" type="pres">
      <dgm:prSet presAssocID="{A0198B7F-1315-42B4-8D2B-8F35EE892377}" presName="compNode" presStyleCnt="0"/>
      <dgm:spPr/>
    </dgm:pt>
    <dgm:pt modelId="{DA857DFD-038C-47EA-9C39-DB3D8DC25C92}" type="pres">
      <dgm:prSet presAssocID="{A0198B7F-1315-42B4-8D2B-8F35EE892377}" presName="bgRect" presStyleLbl="bgShp" presStyleIdx="1" presStyleCnt="3"/>
      <dgm:spPr/>
    </dgm:pt>
    <dgm:pt modelId="{A995283C-C4D3-41D0-97C8-03577AC79175}" type="pres">
      <dgm:prSet presAssocID="{A0198B7F-1315-42B4-8D2B-8F35EE89237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AF0643AB-21BA-4B0C-90CC-A1A9A800DC71}" type="pres">
      <dgm:prSet presAssocID="{A0198B7F-1315-42B4-8D2B-8F35EE892377}" presName="spaceRect" presStyleCnt="0"/>
      <dgm:spPr/>
    </dgm:pt>
    <dgm:pt modelId="{D3C85EA0-6D28-45D9-987D-E674C340E3F2}" type="pres">
      <dgm:prSet presAssocID="{A0198B7F-1315-42B4-8D2B-8F35EE892377}" presName="parTx" presStyleLbl="revTx" presStyleIdx="1" presStyleCnt="3">
        <dgm:presLayoutVars>
          <dgm:chMax val="0"/>
          <dgm:chPref val="0"/>
        </dgm:presLayoutVars>
      </dgm:prSet>
      <dgm:spPr/>
    </dgm:pt>
    <dgm:pt modelId="{150DAEE5-A55B-4214-9629-CFFD04E7E626}" type="pres">
      <dgm:prSet presAssocID="{916C2520-524D-4FDF-8F05-33747D18F0FF}" presName="sibTrans" presStyleCnt="0"/>
      <dgm:spPr/>
    </dgm:pt>
    <dgm:pt modelId="{1708B903-FA37-41C8-B9AF-D24F25341000}" type="pres">
      <dgm:prSet presAssocID="{653B51FB-300E-4F71-8DCB-5E514BEB2FB7}" presName="compNode" presStyleCnt="0"/>
      <dgm:spPr/>
    </dgm:pt>
    <dgm:pt modelId="{0D8C4658-E014-4806-BFC0-B54307AA3770}" type="pres">
      <dgm:prSet presAssocID="{653B51FB-300E-4F71-8DCB-5E514BEB2FB7}" presName="bgRect" presStyleLbl="bgShp" presStyleIdx="2" presStyleCnt="3"/>
      <dgm:spPr/>
    </dgm:pt>
    <dgm:pt modelId="{00F31188-D8B2-49A8-B932-AA019A9DD628}" type="pres">
      <dgm:prSet presAssocID="{653B51FB-300E-4F71-8DCB-5E514BEB2FB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vered plate"/>
        </a:ext>
      </dgm:extLst>
    </dgm:pt>
    <dgm:pt modelId="{29502AA6-6B22-4FF5-90DC-562B9E9C7FB4}" type="pres">
      <dgm:prSet presAssocID="{653B51FB-300E-4F71-8DCB-5E514BEB2FB7}" presName="spaceRect" presStyleCnt="0"/>
      <dgm:spPr/>
    </dgm:pt>
    <dgm:pt modelId="{9F8F44EB-7424-4C8C-8334-C195BCD462D7}" type="pres">
      <dgm:prSet presAssocID="{653B51FB-300E-4F71-8DCB-5E514BEB2FB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1C66429-613E-4A4A-9E55-6DEA35B12A38}" type="presOf" srcId="{A0198B7F-1315-42B4-8D2B-8F35EE892377}" destId="{D3C85EA0-6D28-45D9-987D-E674C340E3F2}" srcOrd="0" destOrd="0" presId="urn:microsoft.com/office/officeart/2018/2/layout/IconVerticalSolidList"/>
    <dgm:cxn modelId="{13A3E331-572B-4131-A24F-3E1FC5EECEF5}" type="presOf" srcId="{823F6118-0840-4AB5-A327-B4B4292ACB3E}" destId="{78F735EB-2403-4A45-B85E-08585EB21219}" srcOrd="0" destOrd="0" presId="urn:microsoft.com/office/officeart/2018/2/layout/IconVerticalSolidList"/>
    <dgm:cxn modelId="{7D389C34-30C5-4E93-9071-14CB48F22072}" type="presOf" srcId="{C2ABD403-6D1F-422C-AF68-D54E2B2E46B1}" destId="{EFBD57A6-EF4F-44E2-9C2E-12595D7FCF98}" srcOrd="0" destOrd="0" presId="urn:microsoft.com/office/officeart/2018/2/layout/IconVerticalSolidList"/>
    <dgm:cxn modelId="{17053B57-ADB1-498E-9AE3-2468331F6EE4}" srcId="{823F6118-0840-4AB5-A327-B4B4292ACB3E}" destId="{A0198B7F-1315-42B4-8D2B-8F35EE892377}" srcOrd="1" destOrd="0" parTransId="{A5DE7CBB-1E23-4262-B42C-82700D4EBA17}" sibTransId="{916C2520-524D-4FDF-8F05-33747D18F0FF}"/>
    <dgm:cxn modelId="{82A4817C-9781-41F8-8D01-A515E906EEEB}" srcId="{823F6118-0840-4AB5-A327-B4B4292ACB3E}" destId="{653B51FB-300E-4F71-8DCB-5E514BEB2FB7}" srcOrd="2" destOrd="0" parTransId="{3F0B4CCD-0CEB-41EA-BB68-50C8E45F0A45}" sibTransId="{63EC7705-501A-4636-8DEC-1774931533E9}"/>
    <dgm:cxn modelId="{3ACD6DA0-50CD-498C-BE8B-B9618BEA5F3F}" srcId="{823F6118-0840-4AB5-A327-B4B4292ACB3E}" destId="{C2ABD403-6D1F-422C-AF68-D54E2B2E46B1}" srcOrd="0" destOrd="0" parTransId="{1E10275C-5647-4484-8FC8-8D9B3274BD77}" sibTransId="{A4C702B5-3B4D-4D88-9403-7B2436663CDE}"/>
    <dgm:cxn modelId="{3F5F6EAB-ADF6-4A10-9FB9-48F73A3C3E64}" type="presOf" srcId="{653B51FB-300E-4F71-8DCB-5E514BEB2FB7}" destId="{9F8F44EB-7424-4C8C-8334-C195BCD462D7}" srcOrd="0" destOrd="0" presId="urn:microsoft.com/office/officeart/2018/2/layout/IconVerticalSolidList"/>
    <dgm:cxn modelId="{228D6AB3-2F22-4EB4-877D-AE2F7435FE2A}" type="presParOf" srcId="{78F735EB-2403-4A45-B85E-08585EB21219}" destId="{26C466EF-B8CF-44A7-8879-5316220A562F}" srcOrd="0" destOrd="0" presId="urn:microsoft.com/office/officeart/2018/2/layout/IconVerticalSolidList"/>
    <dgm:cxn modelId="{AE90BE7E-0647-4385-A763-D385C4FD2666}" type="presParOf" srcId="{26C466EF-B8CF-44A7-8879-5316220A562F}" destId="{5E6479C2-EB32-4E8D-8AFE-FC67146FE3CD}" srcOrd="0" destOrd="0" presId="urn:microsoft.com/office/officeart/2018/2/layout/IconVerticalSolidList"/>
    <dgm:cxn modelId="{200628E7-897F-4891-A278-FF02061DA457}" type="presParOf" srcId="{26C466EF-B8CF-44A7-8879-5316220A562F}" destId="{9588CADC-7086-4920-9283-428E03D6FA01}" srcOrd="1" destOrd="0" presId="urn:microsoft.com/office/officeart/2018/2/layout/IconVerticalSolidList"/>
    <dgm:cxn modelId="{C470DB70-9DC0-4269-B40D-30BBD8D49FF7}" type="presParOf" srcId="{26C466EF-B8CF-44A7-8879-5316220A562F}" destId="{02CECAAB-FA67-4945-A7F5-57116A1BAC51}" srcOrd="2" destOrd="0" presId="urn:microsoft.com/office/officeart/2018/2/layout/IconVerticalSolidList"/>
    <dgm:cxn modelId="{97CA6AD5-045D-4FDC-86FE-83BC52793028}" type="presParOf" srcId="{26C466EF-B8CF-44A7-8879-5316220A562F}" destId="{EFBD57A6-EF4F-44E2-9C2E-12595D7FCF98}" srcOrd="3" destOrd="0" presId="urn:microsoft.com/office/officeart/2018/2/layout/IconVerticalSolidList"/>
    <dgm:cxn modelId="{F13FCCE5-114B-4E0E-B719-19BEC2FDA9E0}" type="presParOf" srcId="{78F735EB-2403-4A45-B85E-08585EB21219}" destId="{F253ACF4-EE03-450C-B71C-59016867D246}" srcOrd="1" destOrd="0" presId="urn:microsoft.com/office/officeart/2018/2/layout/IconVerticalSolidList"/>
    <dgm:cxn modelId="{99BE0519-30AC-4C90-AD74-B01AEFB7A9D1}" type="presParOf" srcId="{78F735EB-2403-4A45-B85E-08585EB21219}" destId="{8A7F9168-0DFF-4654-9BEC-CD8818190800}" srcOrd="2" destOrd="0" presId="urn:microsoft.com/office/officeart/2018/2/layout/IconVerticalSolidList"/>
    <dgm:cxn modelId="{7436788B-B652-42FE-84AB-8C2B186D9C9B}" type="presParOf" srcId="{8A7F9168-0DFF-4654-9BEC-CD8818190800}" destId="{DA857DFD-038C-47EA-9C39-DB3D8DC25C92}" srcOrd="0" destOrd="0" presId="urn:microsoft.com/office/officeart/2018/2/layout/IconVerticalSolidList"/>
    <dgm:cxn modelId="{A478CAC7-2330-4081-9322-9979F140DFAA}" type="presParOf" srcId="{8A7F9168-0DFF-4654-9BEC-CD8818190800}" destId="{A995283C-C4D3-41D0-97C8-03577AC79175}" srcOrd="1" destOrd="0" presId="urn:microsoft.com/office/officeart/2018/2/layout/IconVerticalSolidList"/>
    <dgm:cxn modelId="{0045B81B-6252-4B76-9323-937145D0491A}" type="presParOf" srcId="{8A7F9168-0DFF-4654-9BEC-CD8818190800}" destId="{AF0643AB-21BA-4B0C-90CC-A1A9A800DC71}" srcOrd="2" destOrd="0" presId="urn:microsoft.com/office/officeart/2018/2/layout/IconVerticalSolidList"/>
    <dgm:cxn modelId="{EF0DB9E4-7117-4C60-879E-D8A7631EF78D}" type="presParOf" srcId="{8A7F9168-0DFF-4654-9BEC-CD8818190800}" destId="{D3C85EA0-6D28-45D9-987D-E674C340E3F2}" srcOrd="3" destOrd="0" presId="urn:microsoft.com/office/officeart/2018/2/layout/IconVerticalSolidList"/>
    <dgm:cxn modelId="{64573A90-579F-466E-8C01-4825795370E8}" type="presParOf" srcId="{78F735EB-2403-4A45-B85E-08585EB21219}" destId="{150DAEE5-A55B-4214-9629-CFFD04E7E626}" srcOrd="3" destOrd="0" presId="urn:microsoft.com/office/officeart/2018/2/layout/IconVerticalSolidList"/>
    <dgm:cxn modelId="{F5CE3672-5CEF-424B-B8D1-E33426694D7D}" type="presParOf" srcId="{78F735EB-2403-4A45-B85E-08585EB21219}" destId="{1708B903-FA37-41C8-B9AF-D24F25341000}" srcOrd="4" destOrd="0" presId="urn:microsoft.com/office/officeart/2018/2/layout/IconVerticalSolidList"/>
    <dgm:cxn modelId="{FAF49F58-FBE4-4389-8367-1B07ABD35C6F}" type="presParOf" srcId="{1708B903-FA37-41C8-B9AF-D24F25341000}" destId="{0D8C4658-E014-4806-BFC0-B54307AA3770}" srcOrd="0" destOrd="0" presId="urn:microsoft.com/office/officeart/2018/2/layout/IconVerticalSolidList"/>
    <dgm:cxn modelId="{09D1BD5B-73E3-4126-9D4B-032E7E06B457}" type="presParOf" srcId="{1708B903-FA37-41C8-B9AF-D24F25341000}" destId="{00F31188-D8B2-49A8-B932-AA019A9DD628}" srcOrd="1" destOrd="0" presId="urn:microsoft.com/office/officeart/2018/2/layout/IconVerticalSolidList"/>
    <dgm:cxn modelId="{CCB1DDAB-A3D3-44F9-A092-6C1DDC89BC3D}" type="presParOf" srcId="{1708B903-FA37-41C8-B9AF-D24F25341000}" destId="{29502AA6-6B22-4FF5-90DC-562B9E9C7FB4}" srcOrd="2" destOrd="0" presId="urn:microsoft.com/office/officeart/2018/2/layout/IconVerticalSolidList"/>
    <dgm:cxn modelId="{392E8503-DA12-478F-B42D-A47FA8221825}" type="presParOf" srcId="{1708B903-FA37-41C8-B9AF-D24F25341000}" destId="{9F8F44EB-7424-4C8C-8334-C195BCD462D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6479C2-EB32-4E8D-8AFE-FC67146FE3CD}">
      <dsp:nvSpPr>
        <dsp:cNvPr id="0" name=""/>
        <dsp:cNvSpPr/>
      </dsp:nvSpPr>
      <dsp:spPr>
        <a:xfrm>
          <a:off x="0" y="552"/>
          <a:ext cx="6561148" cy="129229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88CADC-7086-4920-9283-428E03D6FA01}">
      <dsp:nvSpPr>
        <dsp:cNvPr id="0" name=""/>
        <dsp:cNvSpPr/>
      </dsp:nvSpPr>
      <dsp:spPr>
        <a:xfrm>
          <a:off x="390920" y="291319"/>
          <a:ext cx="710764" cy="71076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BD57A6-EF4F-44E2-9C2E-12595D7FCF98}">
      <dsp:nvSpPr>
        <dsp:cNvPr id="0" name=""/>
        <dsp:cNvSpPr/>
      </dsp:nvSpPr>
      <dsp:spPr>
        <a:xfrm>
          <a:off x="1492604" y="552"/>
          <a:ext cx="5068543" cy="1292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768" tIns="136768" rIns="136768" bIns="13676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Georgia Pro Cond Black" panose="02040A06050405020203" pitchFamily="18" charset="0"/>
            </a:rPr>
            <a:t>A degree in professional cookery or culinary arts, which often involves real-life industry placement in a professional kitchen</a:t>
          </a:r>
          <a:r>
            <a:rPr lang="en-GB" sz="1800" kern="1200" dirty="0">
              <a:latin typeface="Amasis MT Pro Black" panose="020F0502020204030204" pitchFamily="18" charset="0"/>
            </a:rPr>
            <a:t>.</a:t>
          </a:r>
          <a:endParaRPr lang="en-US" sz="1800" kern="1200" dirty="0">
            <a:latin typeface="Amasis MT Pro Black" panose="020F0502020204030204" pitchFamily="18" charset="0"/>
          </a:endParaRPr>
        </a:p>
      </dsp:txBody>
      <dsp:txXfrm>
        <a:off x="1492604" y="552"/>
        <a:ext cx="5068543" cy="1292298"/>
      </dsp:txXfrm>
    </dsp:sp>
    <dsp:sp modelId="{DA857DFD-038C-47EA-9C39-DB3D8DC25C92}">
      <dsp:nvSpPr>
        <dsp:cNvPr id="0" name=""/>
        <dsp:cNvSpPr/>
      </dsp:nvSpPr>
      <dsp:spPr>
        <a:xfrm>
          <a:off x="0" y="1615925"/>
          <a:ext cx="6561148" cy="129229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95283C-C4D3-41D0-97C8-03577AC79175}">
      <dsp:nvSpPr>
        <dsp:cNvPr id="0" name=""/>
        <dsp:cNvSpPr/>
      </dsp:nvSpPr>
      <dsp:spPr>
        <a:xfrm>
          <a:off x="390920" y="1906692"/>
          <a:ext cx="710764" cy="71076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C85EA0-6D28-45D9-987D-E674C340E3F2}">
      <dsp:nvSpPr>
        <dsp:cNvPr id="0" name=""/>
        <dsp:cNvSpPr/>
      </dsp:nvSpPr>
      <dsp:spPr>
        <a:xfrm>
          <a:off x="1492604" y="1615925"/>
          <a:ext cx="5068543" cy="1292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768" tIns="136768" rIns="136768" bIns="13676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Georgia Pro Cond Black" panose="02040A06050405020203" pitchFamily="18" charset="0"/>
            </a:rPr>
            <a:t>Basic numeracy and literacy skills (GCSE English and maths at grade C/4 or above</a:t>
          </a:r>
          <a:r>
            <a:rPr lang="en-GB" sz="1800" kern="1200" dirty="0"/>
            <a:t>).</a:t>
          </a:r>
          <a:endParaRPr lang="en-US" sz="1800" kern="1200" dirty="0"/>
        </a:p>
      </dsp:txBody>
      <dsp:txXfrm>
        <a:off x="1492604" y="1615925"/>
        <a:ext cx="5068543" cy="1292298"/>
      </dsp:txXfrm>
    </dsp:sp>
    <dsp:sp modelId="{0D8C4658-E014-4806-BFC0-B54307AA3770}">
      <dsp:nvSpPr>
        <dsp:cNvPr id="0" name=""/>
        <dsp:cNvSpPr/>
      </dsp:nvSpPr>
      <dsp:spPr>
        <a:xfrm>
          <a:off x="0" y="3231298"/>
          <a:ext cx="6561148" cy="129229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F31188-D8B2-49A8-B932-AA019A9DD628}">
      <dsp:nvSpPr>
        <dsp:cNvPr id="0" name=""/>
        <dsp:cNvSpPr/>
      </dsp:nvSpPr>
      <dsp:spPr>
        <a:xfrm>
          <a:off x="390920" y="3522065"/>
          <a:ext cx="710764" cy="71076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8F44EB-7424-4C8C-8334-C195BCD462D7}">
      <dsp:nvSpPr>
        <dsp:cNvPr id="0" name=""/>
        <dsp:cNvSpPr/>
      </dsp:nvSpPr>
      <dsp:spPr>
        <a:xfrm>
          <a:off x="1492604" y="3231298"/>
          <a:ext cx="5068543" cy="12922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6768" tIns="136768" rIns="136768" bIns="136768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Georgia Pro Cond Black" panose="02040A06050405020203" pitchFamily="18" charset="0"/>
            </a:rPr>
            <a:t>combination of formal education and hands-on experience in the culinary arts.</a:t>
          </a:r>
          <a:endParaRPr lang="en-US" sz="2000" kern="1200" dirty="0">
            <a:latin typeface="Georgia Pro Cond Black" panose="02040A06050405020203" pitchFamily="18" charset="0"/>
          </a:endParaRPr>
        </a:p>
      </dsp:txBody>
      <dsp:txXfrm>
        <a:off x="1492604" y="3231298"/>
        <a:ext cx="5068543" cy="12922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4827A-CC57-4637-8EA3-069D10463A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161E73-72DC-46AF-936E-2D9875481E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6D2F-0FB5-4F4C-A90A-16A17EE5F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EABAA9-D771-4D0F-ADF7-88E267147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3BD3C9-979E-463D-B73C-CCA59FBA6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221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F99DE-7042-4030-AE32-2B8D780D5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C412B-395C-44D6-9876-8352B1C8C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30788-FBDD-4740-A5E3-F74E6CB9C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78FCE-7677-48ED-9060-C5DF586CD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3B6EA2-05E2-4AE9-96A0-52FD7DDD7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333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33196-1E9E-419E-9EA1-95E7983B3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E05EB-710E-4258-B527-ABC5F9E69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7D93A5-7295-4F26-8FD3-EDCF4F547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094F9F-0EBB-420A-8BAC-632EEC0F3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B291D-293F-4371-8E49-04E8D02D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878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00C17-3B4C-4748-BC73-9A1EBFDC7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B1EC2-59C0-42AD-A6FF-CF83863108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8CEBFF-FED3-4AE2-B8ED-7E0E90613B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2038B-7DFE-44B7-AF0A-991FB8A97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FE9D3-11DC-433A-8F0A-280C35950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E41F43-C11F-4853-809F-03FAD4AAA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62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8A1B0-B16E-4DF7-BD68-4709C3C06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BF094-23E8-4F0C-BBC8-D44C21109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C21A0B-F81B-4033-826E-15AA2A0342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277945-F599-4570-B96A-9FCF209C22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BC8270-EFF4-4509-911A-F27E8224B9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3389BC-CD58-4A1C-86C4-29D350173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5A87BD-E46E-46E5-94A3-83A325301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4C6D7F-ADE6-4CE4-A5F9-2ACC44000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8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6EF5-78A3-4C52-8392-BBEAC947A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2394CF-5107-4B68-8886-3929C2243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F9812C-EFB2-41C1-80F9-39E2B47C4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CD95DF-5D54-4122-BAD0-06D28A20C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70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1D454F-6742-48DD-AD38-95AD1C28D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27973F-31E5-4B00-A9F6-F1D1EE360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D3E4EF-16FD-412A-8FAD-DC6003ED4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58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BA3A2-7E58-4A2B-BFFF-688C01181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7AED2-2252-4C5F-8309-EFAB401D4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E44070-B24F-4F49-9875-50C9E2CA88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CE379C-0595-43BD-B1FA-D73CD5ACB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36AD73-8AB2-490E-B5C9-74FCE9F1E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F201F2-E4FE-43AF-8EE1-1B25E2A2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84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9FF55-C855-417C-A330-0F9EA7D76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72925BD-58E8-4542-AA4E-216658C9AD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0A612C-EB81-49AB-8307-C6761595A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EF5054-0036-4B22-9DA0-A9EDCF810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7589B7-E4C1-4CE8-9EAC-70AFA5D2A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895F8B-C20E-4D70-8D6A-498126C4D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151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236CF-C119-4998-8F6E-A2653CED9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CD0E9-EC3D-4131-8EB5-3FFBA5AA2D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5B00D-2A44-4F52-BFA5-EDEACF871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FA1B6-E691-4DB7-B951-8E08A30FE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B7C47-FCA3-452F-82E5-F742C69BF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169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384D6F-5EB4-43D0-B41A-4E608CDC3F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1639D2-8B59-4296-BB45-2A0D63F5D9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D40E5B-6C16-4AF9-923E-34100A1F2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A8CD22-3ECE-4DD0-997E-68A3C51E1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3EB63-389C-4F7D-AF40-6335EBF74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588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5649E4-C984-4609-985E-5CB7FC8DB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A79715-DF41-4465-958E-2D817AAB8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41ACB0-CC6E-494F-BB34-F62100DD53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B1DDA-CF18-49C6-B8FA-C5B7CE802A9B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B4834-D020-437B-A5DC-E89D233E63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B3188C-F919-4213-92A9-0AA95257F1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5AE17-C579-45D5-83E6-A71123E6A8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791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en.wikipedia.org/wiki/Chef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EB9A2B-5314-404A-963E-07B283324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1" y="1008993"/>
            <a:ext cx="9231410" cy="354204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3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63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8000" kern="1200" dirty="0">
                <a:solidFill>
                  <a:schemeClr val="tx1"/>
                </a:solidFill>
                <a:latin typeface="Georgia Pro Cond Black" panose="020F0502020204030204" pitchFamily="18" charset="0"/>
              </a:rPr>
              <a:t>My name is Malachi </a:t>
            </a:r>
            <a:br>
              <a:rPr lang="en-US" sz="8000" kern="1200" dirty="0">
                <a:solidFill>
                  <a:schemeClr val="tx1"/>
                </a:solidFill>
                <a:latin typeface="Georgia Pro Cond Black" panose="020F0502020204030204" pitchFamily="18" charset="0"/>
              </a:rPr>
            </a:br>
            <a:r>
              <a:rPr lang="en-US" sz="8000" kern="1200" dirty="0">
                <a:solidFill>
                  <a:schemeClr val="tx1"/>
                </a:solidFill>
                <a:latin typeface="Georgia Pro Cond Black" panose="020F0502020204030204" pitchFamily="18" charset="0"/>
              </a:rPr>
              <a:t>and my chosen  career is…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D1843-6473-406A-A59B-80AB6F908E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5241" y="4582814"/>
            <a:ext cx="7132335" cy="131265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4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6070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3644BFD-D22E-4019-B666-387DA51AE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FE9FE4C-C9E0-4C54-8010-EA9D29CD4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7956356" y="1890469"/>
            <a:ext cx="5860051" cy="2079143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6FAD6EF-0374-46BD-901E-E901DCA01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04847ABE-275E-4DCA-B164-A672D517F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3776B14B-F2F4-4825-8DA8-8C7A0F2B3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466344"/>
            <a:ext cx="11111729" cy="591782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group of people standing together&#10;&#10;Description automatically generated">
            <a:extLst>
              <a:ext uri="{FF2B5EF4-FFF2-40B4-BE49-F238E27FC236}">
                <a16:creationId xmlns:a16="http://schemas.microsoft.com/office/drawing/2014/main" id="{443885D5-B2E7-E276-FDD3-6F019BC02A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904" r="2" b="24124"/>
          <a:stretch/>
        </p:blipFill>
        <p:spPr>
          <a:xfrm>
            <a:off x="838200" y="704765"/>
            <a:ext cx="10628376" cy="544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493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F687420-BEB4-45CD-8226-339BE553B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69CC832-2974-4E8D-90ED-3E2941BA73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6533" y="1944913"/>
            <a:ext cx="402336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BA1224-8993-A47E-A389-27CC3685CB00}"/>
              </a:ext>
            </a:extLst>
          </p:cNvPr>
          <p:cNvSpPr txBox="1"/>
          <p:nvPr/>
        </p:nvSpPr>
        <p:spPr>
          <a:xfrm>
            <a:off x="645066" y="2031101"/>
            <a:ext cx="4741494" cy="35119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0" i="0" dirty="0">
                <a:effectLst/>
                <a:latin typeface="Georgia Pro Cond Black" panose="02040A06050405020203" pitchFamily="18" charset="0"/>
              </a:rPr>
              <a:t>A chef is a professional cook and tradesperson who is proficient in all aspects of food preparation, often focusing on a particular cuisine. The word "chef" is derived from the term chef de cuisine, the director or head of a kitchen. </a:t>
            </a:r>
            <a:r>
              <a:rPr lang="en-US" sz="2400" b="0" i="0" u="none" strike="noStrike" dirty="0">
                <a:effectLst/>
                <a:latin typeface="Georgia Pro Cond Black" panose="02040A06050405020203" pitchFamily="18" charset="0"/>
                <a:hlinkClick r:id="rId2"/>
              </a:rPr>
              <a:t>Wikipedia</a:t>
            </a:r>
            <a:endParaRPr lang="en-US" sz="2400" b="0" i="0" dirty="0">
              <a:effectLst/>
              <a:latin typeface="Georgia Pro Cond Black" panose="02040A06050405020203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5222F96-971A-4F90-B841-6BAB416C7A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225843" y="6053360"/>
            <a:ext cx="740664" cy="1541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8980754-6F4B-43C9-B9BE-127B6BED6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904923" y="215201"/>
            <a:ext cx="740664" cy="1183349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6793" y="354959"/>
            <a:ext cx="6184973" cy="591521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6DA532-2731-578B-8AFE-19A8490D9B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62" r="17764"/>
          <a:stretch/>
        </p:blipFill>
        <p:spPr>
          <a:xfrm>
            <a:off x="5987738" y="650494"/>
            <a:ext cx="5628018" cy="532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789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F15D18C-5522-4B87-9833-4A3144C5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4663545" cy="200932"/>
          </a:xfrm>
        </p:spPr>
        <p:txBody>
          <a:bodyPr>
            <a:normAutofit fontScale="90000"/>
          </a:bodyPr>
          <a:lstStyle/>
          <a:p>
            <a:endParaRPr lang="en-US" dirty="0">
              <a:latin typeface="Georgia Pro Cond Black" panose="02040A06050405020203" pitchFamily="18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0B8318-8697-4974-B1F6-D0A2ED98CA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94657"/>
            <a:ext cx="5157787" cy="794657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Georgia Pro Cond Black" panose="02040A06050405020203" pitchFamily="18" charset="0"/>
              </a:rPr>
              <a:t>Qualifications</a:t>
            </a:r>
            <a:endParaRPr lang="en-US" sz="4000" dirty="0">
              <a:latin typeface="Georgia Pro Cond Black" panose="02040A06050405020203" pitchFamily="18" charset="0"/>
            </a:endParaRPr>
          </a:p>
        </p:txBody>
      </p:sp>
      <p:graphicFrame>
        <p:nvGraphicFramePr>
          <p:cNvPr id="11" name="Content Placeholder 5">
            <a:extLst>
              <a:ext uri="{FF2B5EF4-FFF2-40B4-BE49-F238E27FC236}">
                <a16:creationId xmlns:a16="http://schemas.microsoft.com/office/drawing/2014/main" id="{3CB39030-9894-5AE5-202B-CA4451C10A1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68736462"/>
              </p:ext>
            </p:extLst>
          </p:nvPr>
        </p:nvGraphicFramePr>
        <p:xfrm>
          <a:off x="144452" y="1665514"/>
          <a:ext cx="6561148" cy="4524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1D1FA78-AD34-4667-BC64-3027F5CFF2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94657"/>
            <a:ext cx="5183188" cy="794657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Georgia Pro Cond Black" panose="02040A06050405020203" pitchFamily="18" charset="0"/>
              </a:rPr>
              <a:t>Image</a:t>
            </a:r>
            <a:endParaRPr lang="en-US" sz="4000" dirty="0">
              <a:latin typeface="Georgia Pro Cond Black" panose="02040A06050405020203" pitchFamily="18" charset="0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E9F3617-BBC7-4885-A2B1-78CFD0CBEC37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7"/>
          <a:stretch>
            <a:fillRect/>
          </a:stretch>
        </p:blipFill>
        <p:spPr>
          <a:xfrm>
            <a:off x="6850580" y="1839686"/>
            <a:ext cx="5196968" cy="368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052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1EDCD-A80C-A28A-0BAD-A3826F765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Georgia Pro Cond Black" panose="02040A06050405020203" pitchFamily="18" charset="0"/>
              </a:rPr>
              <a:t>Starting Salary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CB7CFE-3025-4813-64EB-567D21A3E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419780"/>
          </a:xfrm>
        </p:spPr>
        <p:txBody>
          <a:bodyPr>
            <a:normAutofit lnSpcReduction="10000"/>
          </a:bodyPr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762FF3-5C9C-723F-24E7-A6FB74017A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8972" y="1681163"/>
            <a:ext cx="5518604" cy="4665208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001D35"/>
                </a:solidFill>
                <a:effectLst/>
                <a:latin typeface="Georgia Pro Cond Black" panose="02040A06050405020203" pitchFamily="18" charset="0"/>
              </a:rPr>
              <a:t>In the UK, the. More experienced chefs, such as sous chefs, can earn between £20,000 and £30,000, while head chefs </a:t>
            </a:r>
            <a:r>
              <a:rPr lang="en-GB" dirty="0">
                <a:solidFill>
                  <a:srgbClr val="001D35"/>
                </a:solidFill>
                <a:latin typeface="Georgia Pro Cond Black" panose="02040A06050405020203" pitchFamily="18" charset="0"/>
              </a:rPr>
              <a:t>can starting salary for a commis chef is typically between £12,000 and £16,000 per </a:t>
            </a:r>
            <a:r>
              <a:rPr lang="en-GB" dirty="0" err="1">
                <a:solidFill>
                  <a:srgbClr val="001D35"/>
                </a:solidFill>
                <a:latin typeface="Georgia Pro Cond Black" panose="02040A06050405020203" pitchFamily="18" charset="0"/>
              </a:rPr>
              <a:t>yearearn</a:t>
            </a:r>
            <a:r>
              <a:rPr lang="en-GB" dirty="0">
                <a:solidFill>
                  <a:srgbClr val="001D35"/>
                </a:solidFill>
                <a:latin typeface="Georgia Pro Cond Black" panose="02040A06050405020203" pitchFamily="18" charset="0"/>
              </a:rPr>
              <a:t> </a:t>
            </a:r>
            <a:r>
              <a:rPr lang="en-GB" b="0" i="0" dirty="0">
                <a:solidFill>
                  <a:srgbClr val="001D35"/>
                </a:solidFill>
                <a:effectLst/>
                <a:latin typeface="Georgia Pro Cond Black" panose="02040A06050405020203" pitchFamily="18" charset="0"/>
              </a:rPr>
              <a:t>higher salaries of £25,000 to £55,000 or more.</a:t>
            </a:r>
            <a:endParaRPr lang="en-GB" dirty="0">
              <a:latin typeface="Georgia Pro Cond Black" panose="02040A06050405020203" pitchFamily="18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2B40DB-ECCD-0D20-67B5-F45AADAF6A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Student </a:t>
            </a:r>
            <a:r>
              <a:rPr lang="en-GB" dirty="0" err="1"/>
              <a:t>chefts</a:t>
            </a:r>
            <a:r>
              <a:rPr lang="en-GB" dirty="0"/>
              <a:t> 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E2E7231F-C38E-FC6F-AB07-A6327117EBA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019801" y="365125"/>
            <a:ext cx="5900056" cy="3684588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7E6762-5C57-3B74-0F49-64D37CD9A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2616" y="3744913"/>
            <a:ext cx="6194425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4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0A2F7-A0B0-2C45-009B-D61D0993A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100" b="1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Highest paying cities for Chefs near United Kingdom</a:t>
            </a:r>
            <a:br>
              <a:rPr lang="en-GB" b="1" i="0" dirty="0">
                <a:solidFill>
                  <a:srgbClr val="2D2D2D"/>
                </a:solidFill>
                <a:effectLst/>
                <a:latin typeface="Indeed Sans"/>
              </a:rPr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FCC6B4-39B6-997C-D7C0-00C3EF7440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E69A8-046E-7FD3-9918-2F6392438B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33727" y="1681163"/>
            <a:ext cx="5157787" cy="5078866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sz="3300" b="1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London</a:t>
            </a:r>
            <a:r>
              <a:rPr lang="en-GB" sz="3300" b="0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£13.63 per hour</a:t>
            </a:r>
            <a:endParaRPr lang="en-GB" sz="3300" b="0" i="0" dirty="0">
              <a:solidFill>
                <a:srgbClr val="595959"/>
              </a:solidFill>
              <a:effectLst/>
              <a:latin typeface="Georgia Pro Cond Black" panose="02040A06050405020203" pitchFamily="18" charset="0"/>
            </a:endParaRPr>
          </a:p>
          <a:p>
            <a:pPr algn="l"/>
            <a:r>
              <a:rPr lang="en-GB" sz="3300" b="0" i="0" dirty="0">
                <a:solidFill>
                  <a:srgbClr val="595959"/>
                </a:solidFill>
                <a:effectLst/>
                <a:latin typeface="Georgia Pro Cond Black" panose="02040A06050405020203" pitchFamily="18" charset="0"/>
              </a:rPr>
              <a:t>2.5k salaries reported</a:t>
            </a:r>
          </a:p>
          <a:p>
            <a:pPr algn="l"/>
            <a:r>
              <a:rPr lang="en-GB" sz="3300" b="1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Brighton </a:t>
            </a:r>
            <a:r>
              <a:rPr lang="en-GB" sz="3300" b="0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£13.16 per hour</a:t>
            </a:r>
            <a:endParaRPr lang="en-GB" sz="3300" b="0" i="0" dirty="0">
              <a:solidFill>
                <a:srgbClr val="595959"/>
              </a:solidFill>
              <a:effectLst/>
              <a:latin typeface="Georgia Pro Cond Black" panose="02040A06050405020203" pitchFamily="18" charset="0"/>
            </a:endParaRPr>
          </a:p>
          <a:p>
            <a:pPr algn="l"/>
            <a:r>
              <a:rPr lang="en-GB" sz="3300" b="0" i="0" dirty="0">
                <a:solidFill>
                  <a:srgbClr val="595959"/>
                </a:solidFill>
                <a:effectLst/>
                <a:latin typeface="Georgia Pro Cond Black" panose="02040A06050405020203" pitchFamily="18" charset="0"/>
              </a:rPr>
              <a:t>237 salaries reported</a:t>
            </a:r>
          </a:p>
          <a:p>
            <a:pPr algn="l">
              <a:buFont typeface="+mj-lt"/>
              <a:buAutoNum type="arabicPeriod"/>
            </a:pPr>
            <a:r>
              <a:rPr lang="en-GB" sz="3300" b="1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Manchester </a:t>
            </a:r>
            <a:r>
              <a:rPr lang="en-GB" sz="3300" b="0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£12.76 per hour</a:t>
            </a:r>
            <a:endParaRPr lang="en-GB" sz="3300" b="0" i="0" dirty="0">
              <a:solidFill>
                <a:srgbClr val="595959"/>
              </a:solidFill>
              <a:effectLst/>
              <a:latin typeface="Georgia Pro Cond Black" panose="02040A06050405020203" pitchFamily="18" charset="0"/>
            </a:endParaRPr>
          </a:p>
          <a:p>
            <a:pPr algn="l">
              <a:buFont typeface="+mj-lt"/>
              <a:buAutoNum type="arabicPeriod"/>
            </a:pPr>
            <a:r>
              <a:rPr lang="en-GB" sz="3300" b="0" i="0" dirty="0">
                <a:solidFill>
                  <a:srgbClr val="595959"/>
                </a:solidFill>
                <a:effectLst/>
                <a:latin typeface="Georgia Pro Cond Black" panose="02040A06050405020203" pitchFamily="18" charset="0"/>
              </a:rPr>
              <a:t>813 salaries reported</a:t>
            </a:r>
          </a:p>
          <a:p>
            <a:pPr algn="l"/>
            <a:br>
              <a:rPr lang="en-GB" sz="3300" b="0" i="0" dirty="0">
                <a:solidFill>
                  <a:srgbClr val="595959"/>
                </a:solidFill>
                <a:effectLst/>
                <a:latin typeface="Georgia Pro Cond Black" panose="02040A06050405020203" pitchFamily="18" charset="0"/>
              </a:rPr>
            </a:br>
            <a:r>
              <a:rPr lang="en-GB" sz="3300" b="1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Birmingham </a:t>
            </a:r>
            <a:r>
              <a:rPr lang="en-GB" sz="3300" b="0" i="0" dirty="0">
                <a:solidFill>
                  <a:srgbClr val="2D2D2D"/>
                </a:solidFill>
                <a:effectLst/>
                <a:latin typeface="Georgia Pro Cond Black" panose="02040A06050405020203" pitchFamily="18" charset="0"/>
              </a:rPr>
              <a:t>£12.44 per hour</a:t>
            </a:r>
            <a:endParaRPr lang="en-GB" sz="3300" b="0" i="0" dirty="0">
              <a:solidFill>
                <a:srgbClr val="595959"/>
              </a:solidFill>
              <a:effectLst/>
              <a:latin typeface="Georgia Pro Cond Black" panose="02040A06050405020203" pitchFamily="18" charset="0"/>
            </a:endParaRPr>
          </a:p>
          <a:p>
            <a:pPr algn="l"/>
            <a:r>
              <a:rPr lang="en-GB" sz="3300" b="0" i="0" dirty="0">
                <a:solidFill>
                  <a:srgbClr val="595959"/>
                </a:solidFill>
                <a:effectLst/>
                <a:latin typeface="Georgia Pro Cond Black" panose="02040A06050405020203" pitchFamily="18" charset="0"/>
              </a:rPr>
              <a:t>702 salaries reported</a:t>
            </a:r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E80DFC-DF17-CC15-D774-AFF472A5C7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2" descr="Image result for chef">
            <a:extLst>
              <a:ext uri="{FF2B5EF4-FFF2-40B4-BE49-F238E27FC236}">
                <a16:creationId xmlns:a16="http://schemas.microsoft.com/office/drawing/2014/main" id="{4E87E7C5-5292-311C-74ED-D5E48593E300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514" y="1520030"/>
            <a:ext cx="5764191" cy="5459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104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Amasis MT Pro Black</vt:lpstr>
      <vt:lpstr>Arial</vt:lpstr>
      <vt:lpstr>Calibri</vt:lpstr>
      <vt:lpstr>Calibri Light</vt:lpstr>
      <vt:lpstr>Georgia Pro Cond Black</vt:lpstr>
      <vt:lpstr>Indeed Sans</vt:lpstr>
      <vt:lpstr>Office Theme</vt:lpstr>
      <vt:lpstr>  My name is Malachi  and my chosen  career is…</vt:lpstr>
      <vt:lpstr>PowerPoint Presentation</vt:lpstr>
      <vt:lpstr>PowerPoint Presentation</vt:lpstr>
      <vt:lpstr>PowerPoint Presentation</vt:lpstr>
      <vt:lpstr>Starting Salary </vt:lpstr>
      <vt:lpstr>Highest paying cities for Chefs near United Kingdom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Chef</dc:title>
  <dc:creator>Malachi Diamond</dc:creator>
  <cp:lastModifiedBy>Janet Parker</cp:lastModifiedBy>
  <cp:revision>9</cp:revision>
  <dcterms:created xsi:type="dcterms:W3CDTF">2024-09-23T10:29:30Z</dcterms:created>
  <dcterms:modified xsi:type="dcterms:W3CDTF">2024-09-27T14:54:40Z</dcterms:modified>
</cp:coreProperties>
</file>