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3" r:id="rId4"/>
    <p:sldMasterId id="2147483764" r:id="rId5"/>
    <p:sldMasterId id="2147483776" r:id="rId6"/>
  </p:sldMasterIdLst>
  <p:notesMasterIdLst>
    <p:notesMasterId r:id="rId18"/>
  </p:notesMasterIdLst>
  <p:sldIdLst>
    <p:sldId id="294" r:id="rId7"/>
    <p:sldId id="256" r:id="rId8"/>
    <p:sldId id="257" r:id="rId9"/>
    <p:sldId id="270" r:id="rId10"/>
    <p:sldId id="296" r:id="rId11"/>
    <p:sldId id="319" r:id="rId12"/>
    <p:sldId id="320" r:id="rId13"/>
    <p:sldId id="258" r:id="rId14"/>
    <p:sldId id="321" r:id="rId15"/>
    <p:sldId id="322" r:id="rId16"/>
    <p:sldId id="323" r:id="rId17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C2436D4-EA35-4DDA-9796-187EA23A5518}" v="14" dt="2025-12-16T10:23:24.26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972" autoAdjust="0"/>
    <p:restoredTop sz="94660"/>
  </p:normalViewPr>
  <p:slideViewPr>
    <p:cSldViewPr snapToGrid="0">
      <p:cViewPr varScale="1">
        <p:scale>
          <a:sx n="70" d="100"/>
          <a:sy n="70" d="100"/>
        </p:scale>
        <p:origin x="72" y="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microsoft.com/office/2015/10/relationships/revisionInfo" Target="revisionInfo.xml"/><Relationship Id="rId10" Type="http://schemas.openxmlformats.org/officeDocument/2006/relationships/slide" Target="slides/slide4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E3C1AB-6B45-414B-AACF-02B742B8A904}" type="datetimeFigureOut">
              <a:rPr lang="en-GB" smtClean="0"/>
              <a:t>16/12/2025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1" y="4473892"/>
            <a:ext cx="5608320" cy="366045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8"/>
            <a:ext cx="3037840" cy="4664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8"/>
            <a:ext cx="3037840" cy="4664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E83E7B-D1AE-4015-9416-A485A6E644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1624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uavk4N2Nk9s" TargetMode="External"/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Black British History  -  https://www.bbc.co.uk/news/newsbeat-52939694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AE83E7B-D1AE-4015-9416-A485A6E6444E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00026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r>
              <a:rPr lang="en-GB" dirty="0"/>
              <a:t>Video and gap fill exercise with discussion.</a:t>
            </a:r>
          </a:p>
          <a:p>
            <a:pPr marL="228600" indent="-228600">
              <a:buAutoNum type="arabicPeriod"/>
            </a:pPr>
            <a:r>
              <a:rPr lang="en-GB" dirty="0"/>
              <a:t>Timeline of some significant events  -  students to select one of them to write about.</a:t>
            </a:r>
          </a:p>
          <a:p>
            <a:pPr marL="228600" indent="-228600">
              <a:buAutoNum type="arabicPeriod"/>
            </a:pPr>
            <a:r>
              <a:rPr lang="en-GB" dirty="0"/>
              <a:t>10 famous people who have been significant to Black History in the UK.  Create a mini fact file on each person.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AE83E7B-D1AE-4015-9416-A485A6E6444E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2928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David </a:t>
            </a:r>
            <a:r>
              <a:rPr lang="en-GB" dirty="0" err="1"/>
              <a:t>Olusoga</a:t>
            </a:r>
            <a:r>
              <a:rPr lang="en-GB" dirty="0"/>
              <a:t> (Black British History)  -  https://www.youtube.com/watch?v=Ut5gtrezN4E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AE83E7B-D1AE-4015-9416-A485A6E6444E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98274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Videos:</a:t>
            </a:r>
          </a:p>
          <a:p>
            <a:endParaRPr lang="en-GB" dirty="0"/>
          </a:p>
          <a:p>
            <a:r>
              <a:rPr lang="en-GB" dirty="0"/>
              <a:t>Life Aboard a Slave Ship  -  https://www.youtube.com/watch?v=PmQvofAiZGA</a:t>
            </a:r>
          </a:p>
          <a:p>
            <a:r>
              <a:rPr lang="en-GB" dirty="0"/>
              <a:t>A History of Slave Rebellions  -  https://www.youtube.com/watch?v=qpO2fmbjINc</a:t>
            </a:r>
          </a:p>
          <a:p>
            <a:r>
              <a:rPr lang="en-GB" dirty="0"/>
              <a:t>The Atlantic Slave Trade  -  https://www.youtube.com/watch?v=3NXC4Q_4JVg</a:t>
            </a:r>
          </a:p>
          <a:p>
            <a:r>
              <a:rPr lang="en-GB" dirty="0"/>
              <a:t>Abolitionism and why some opposed  -  https://www.youtube.com/watch?v=ITtNDpkW26c</a:t>
            </a:r>
          </a:p>
          <a:p>
            <a:r>
              <a:rPr lang="en-GB" dirty="0"/>
              <a:t>Why British slave owners received compensation  -  https://www.youtube.com/watch?v=KXLRSoZwzco</a:t>
            </a:r>
          </a:p>
          <a:p>
            <a:r>
              <a:rPr lang="en-GB" dirty="0"/>
              <a:t>Britain’s Legacy of slavery  -  https://www.youtube.com/watch?v=aQFL-5xf55c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AE83E7B-D1AE-4015-9416-A485A6E6444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58051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1CFF6E-5D7A-F52C-6728-37FF04D0B3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29FB4F3-DEF5-AA5B-41D9-75DC61B9C68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FBCFECB-6AE6-4DC6-D6B9-A2E7274E2AB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E7ADEC-5642-5C34-B3EF-6AB0897B6A5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AE83E7B-D1AE-4015-9416-A485A6E6444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762198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Mary Seacole video  -  </a:t>
            </a:r>
            <a:r>
              <a:rPr lang="en-GB" dirty="0">
                <a:hlinkClick r:id="rId3"/>
              </a:rPr>
              <a:t>History | KS2 | Assemblies | Mary Seacole | BBC Teach</a:t>
            </a:r>
            <a:endParaRPr lang="en-GB" dirty="0"/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Why it </a:t>
            </a:r>
            <a:r>
              <a:rPr lang="en-US" dirty="0" err="1"/>
              <a:t>fits:It</a:t>
            </a:r>
            <a:r>
              <a:rPr lang="en-US" dirty="0"/>
              <a:t> shows determination, resilience, and pride, all key ideas in Standing Firm in Power and </a:t>
            </a:r>
            <a:r>
              <a:rPr lang="en-US" dirty="0" err="1"/>
              <a:t>Pride.It</a:t>
            </a:r>
            <a:r>
              <a:rPr lang="en-US" dirty="0"/>
              <a:t> connects well to the RE focus on strength of character and faith in action — standing firm despite hardship.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FAF5630-3921-42B0-9149-E423CD438CE7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61338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BF1315B-6865-4A5A-91C1-B753390389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53BEF823-48A5-43FC-BE03-E79964288B41}" type="datetimeFigureOut">
              <a:rPr lang="en-US" smtClean="0"/>
              <a:pPr algn="r"/>
              <a:t>12/16/2025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D536720-08C7-43DE-8EB5-CAB52D0E96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D2477AF-B012-491C-AE42-22DE1203BE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fld id="{D79E6812-DF0E-4B88-AFAA-EAC7168F54C0}" type="slidenum">
              <a:rPr lang="en-US" smtClean="0"/>
              <a:pPr algn="ctr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85777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2BF16D-8CD7-D9AD-FE96-6AD7CDCF35F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00C1DBA-5506-2467-373E-5EC8FAF7E2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2C5709-C1CE-C185-17F1-8FFD474809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ACABA-1D83-4692-9CDB-5A63514B4DBE}" type="datetimeFigureOut">
              <a:rPr lang="en-GB" smtClean="0"/>
              <a:t>16/12/2025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A37209-E559-8F61-5EAA-B932150156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5FA060-28C9-574A-A107-825CAAAA27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B5FADB-1277-40C5-969B-EF10C3C726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77946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152C6A-C72E-018D-75D4-5278BDECB7D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7C27455-2A0A-993D-296B-C74D6D2699E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32A3A3-A197-BA20-D91F-F7F1633C20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BC5B2-F037-45A0-8980-0283FCCD0EA7}" type="datetimeFigureOut">
              <a:rPr lang="en-GB" smtClean="0"/>
              <a:t>16/12/2025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C26811-159E-02B0-951D-51427A0C0D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5390DD-8410-5E4C-B8D4-2481B91886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79524-B477-4FBC-B0C4-533B3B6CCC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45252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2CB196-8F6D-02DE-1EBC-DF194142AB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D2113C-3FFC-89BD-4F4B-A46B3C96026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B1AF57-607B-9889-A4D5-505E5C9C24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BC5B2-F037-45A0-8980-0283FCCD0EA7}" type="datetimeFigureOut">
              <a:rPr lang="en-GB" smtClean="0"/>
              <a:t>16/12/2025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061B9-DAC5-B6F2-711C-F5922FCE5E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6AA1D7-3B8A-87FB-9C0C-54E8F5B9C3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79524-B477-4FBC-B0C4-533B3B6CCC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26725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6E83E5-3B6F-E082-74D0-FFB9404310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00B804E-5729-68FE-1E72-EA622CE26C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0B069B-DE00-B774-1EB0-1A25EC9C6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BC5B2-F037-45A0-8980-0283FCCD0EA7}" type="datetimeFigureOut">
              <a:rPr lang="en-GB" smtClean="0"/>
              <a:t>16/12/2025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99AE0F-8FC9-CDF3-9A8F-B4D0403F19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7245F0-AD56-1A55-7F38-79D3404303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79524-B477-4FBC-B0C4-533B3B6CCC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98442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FBF64E-AB6E-4CC2-9E9C-8AF1E2ED5A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1CCAA9-6483-4514-651E-6CECCD3E2AC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CF9278C-15F1-E401-D623-B3B898BC720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80E87A8-D7ED-F559-03A2-D7268A1860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BC5B2-F037-45A0-8980-0283FCCD0EA7}" type="datetimeFigureOut">
              <a:rPr lang="en-GB" smtClean="0"/>
              <a:t>16/12/2025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7271A14-0ED7-A4E8-7EE1-83B7AFB081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D868E82-9D1E-8D03-EB9B-D218734FB2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79524-B477-4FBC-B0C4-533B3B6CCC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34994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2B4099-3D7C-B32E-47DA-DE6F0B7A2D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36BF32-0F09-2F30-6FAE-E71AD7044A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0E68375-B070-FDDF-6B83-4BD5273D50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622CA16-6C42-11D9-2A04-B74EFF55215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B8AABDE-93F4-498C-B675-E56B793280B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29BF6E1-3E60-5410-96F7-C9729F83F8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BC5B2-F037-45A0-8980-0283FCCD0EA7}" type="datetimeFigureOut">
              <a:rPr lang="en-GB" smtClean="0"/>
              <a:t>16/12/2025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B6758C9-F578-4D55-A38E-61D3E88984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921DE97-AAD1-A0CE-4DFF-65D22E5070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79524-B477-4FBC-B0C4-533B3B6CCC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96437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198C60-60F3-9DBB-6B48-37EFF3CDEF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91CAE93-2117-07A2-1AD6-C950DB5753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BC5B2-F037-45A0-8980-0283FCCD0EA7}" type="datetimeFigureOut">
              <a:rPr lang="en-GB" smtClean="0"/>
              <a:t>16/12/2025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D3D32D7-5800-0E64-25EA-CCDD00F1DA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454923F-ECC7-AA2F-314A-EDA9369B68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79524-B477-4FBC-B0C4-533B3B6CCC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84108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48531CF-B36C-8D0E-D8AB-7D7DC26869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BC5B2-F037-45A0-8980-0283FCCD0EA7}" type="datetimeFigureOut">
              <a:rPr lang="en-GB" smtClean="0"/>
              <a:t>16/12/2025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3941144-19D7-39A8-F435-EF016F462A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8CE8C91-5E79-1C31-6966-891659F741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79524-B477-4FBC-B0C4-533B3B6CCC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4061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5A72CE-3295-1ED6-8CB4-DAB89FD0C7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5A4961-5741-3D5E-7B6A-6A36A246D5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5AD374C-212A-155A-4243-57C9CFCA827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D484CD-EEA0-74D0-E804-E2642D8255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BC5B2-F037-45A0-8980-0283FCCD0EA7}" type="datetimeFigureOut">
              <a:rPr lang="en-GB" smtClean="0"/>
              <a:t>16/12/2025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E1F8724-257A-B682-50B5-51BB192A6E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9D624B3-8424-5058-AC65-C5AB59A4EF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79524-B477-4FBC-B0C4-533B3B6CCC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99454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13B7A4-D2D1-6947-6D96-BFE4E76DAF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86CB62B-E71F-98FD-980A-0C94B1B5B30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555D0BD-B0C7-DAE7-F265-0FEA2144E6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C005816-4889-C4C1-E4AD-EAADE20485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BC5B2-F037-45A0-8980-0283FCCD0EA7}" type="datetimeFigureOut">
              <a:rPr lang="en-GB" smtClean="0"/>
              <a:t>16/12/2025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FF74FAF-426A-918A-0E26-14F2AE9C46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F778555-ECB1-E633-AB1D-5D5096BFD7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79524-B477-4FBC-B0C4-533B3B6CCC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27503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96039-00D6-FB33-41C8-1F2242C17F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9DDC328-360C-7F39-6B7C-77DA3731BA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C91ACE-2090-A785-DC33-EB30BEF3F4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BC5B2-F037-45A0-8980-0283FCCD0EA7}" type="datetimeFigureOut">
              <a:rPr lang="en-GB" smtClean="0"/>
              <a:t>16/12/2025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0C088D-94FB-D1C1-1C84-3815B98F01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DA4910-70F2-CE4A-6989-9E567A6B2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79524-B477-4FBC-B0C4-533B3B6CCC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259623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6DA6BFB-6A25-958C-E618-454D9926EE4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4FF1CF9-F764-BA09-685D-173A27D17F4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67F3E7-E668-283E-BCD2-9A670E36E7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BC5B2-F037-45A0-8980-0283FCCD0EA7}" type="datetimeFigureOut">
              <a:rPr lang="en-GB" smtClean="0"/>
              <a:t>16/12/2025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7A7D0C-A6DE-AD6C-6622-7603DF8B78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8613FB-A1D9-A40B-2E0A-9D3967A07C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79524-B477-4FBC-B0C4-533B3B6CCC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066697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640AAD-80AF-40E7-BE3F-43D32FC68E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l">
              <a:defRPr sz="6000" b="1" i="0" cap="all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C80FBD9-0977-4B2B-9318-30774BB094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E66DA5-7751-4D3D-B753-58DF3B4187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12/16/2025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8C2A2A-62DB-40C0-8AE7-CB9B98649B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01EAA4-F44C-4C1F-B8E3-1A3005300F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D1B787A8-0D67-4B7E-9B48-86BD906AB6B5}"/>
              </a:ext>
            </a:extLst>
          </p:cNvPr>
          <p:cNvCxnSpPr>
            <a:cxnSpLocks/>
          </p:cNvCxnSpPr>
          <p:nvPr/>
        </p:nvCxnSpPr>
        <p:spPr>
          <a:xfrm>
            <a:off x="715890" y="1114050"/>
            <a:ext cx="0" cy="5735637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1073742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96CF8C-1EA0-4E47-AC60-CAC3B80A3C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8CABF8-19D8-4F3C-994F-4D35EC7A2C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97BB2D-4E2C-4490-A2A3-4B68BCC5D2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12/16/2025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40F15D-DD72-46D5-BF0F-F506471070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66FD4D-815A-431C-ADEF-DE6F236F61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5C05CAAB-DBA2-4548-AD5F-01BB97FBB207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5453992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5FC2D1-D3FE-4B37-8740-57444421FD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 b="1" i="0" cap="all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A5AF550-086C-426E-A374-85DB395701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A58988-AD39-4AE9-8E6A-0907F0BE26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12/16/2025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366319-82EE-408E-819F-8F8E6DBA7A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21C8A6-777F-496D-8620-AE52BFC33F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C031F83B-57A8-4533-981C-D1FFAD2B6B6F}"/>
              </a:ext>
            </a:extLst>
          </p:cNvPr>
          <p:cNvCxnSpPr>
            <a:cxnSpLocks/>
          </p:cNvCxnSpPr>
          <p:nvPr/>
        </p:nvCxnSpPr>
        <p:spPr>
          <a:xfrm>
            <a:off x="715890" y="1701425"/>
            <a:ext cx="0" cy="5148262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7261828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257166-6921-4546-BA2C-99E464681F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5B9122-6371-4049-B57A-33DED7DA2F7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A14555D-0753-4312-A26B-2338813F9B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D8FDCB-69DA-4A8F-8B91-5CFF77897C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12/16/2025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1AC8C07-E0D3-4464-AE3C-25730D75C8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2596A6-734E-4AE0-BFB8-3089137BF8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3FB7E8F4-3FB3-45AB-A381-9093CA95AAEE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9402779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057AE-3B3B-4261-B912-BF9EB9A58C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2A2D237-A706-4712-90CA-B04517CBBE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DE39CA1-2B6D-427E-9688-9093D5865C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3D53357-616B-47F4-944B-F979FE96635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D7EA593-3036-4FB5-94B4-D9431DF0487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86B3EF2-2C04-480F-A570-14E520DD00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12/16/2025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CF5783E-3073-4F4D-8B9C-C5B18DDA5A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1A75FE3-6719-4790-AA00-251BC2A6E5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160F34ED-DA60-4CC2-B735-B0EC5D9FEA35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7011953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69F227-D21C-48B3-828A-6BFA9585E8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DF1DFFF-E5C5-43DF-B71C-7270DB9737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12/16/2025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EBC03C0-6EB7-4633-967C-12C35768BB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0FF4306-91CD-4B7B-8A53-34BE8F9975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57596AF9-469C-436D-B7D2-77952EF1825E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1673188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DFF36D6-399B-43E3-84DD-9FC5119ECC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12/16/2025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0234AB7-3B85-4028-A500-5A1BDBF45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C1F40F0-9909-442F-BBA4-409D061ED0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53C1207-D1C8-49E3-8837-E2B89D366FAE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0798194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40F214-646F-4D81-AD12-65628EC987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F71768-C3FA-49EF-99EF-06E6C3B284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2DA6F24-ED6C-4D12-A9D6-EE37FBD686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E6AACE-FAFB-4934-8E3C-AB5B216353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12/16/2025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1533EA-D0F8-4C79-8721-F190DE2D2D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59BAC9-F101-4394-BBA4-3D21A34971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F3A79C9-7EDC-44F6-AC48-5DD98A7695AD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4750798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4CB71F-B6C2-4866-BC97-304F78816E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55ED73B-8413-478D-80D7-B78B69763B6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1BDF226-1B94-4D2D-98B3-7B932FB17D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00C4E9A-CA29-4CCD-ACFA-B29F80FBA1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12/16/2025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1A5B7BE-3F1B-4FF3-B1D7-6E39B99D07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2F18F1-E27E-470E-AE13-4755DEE63A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0F08750-B7F2-4119-B151-68DE77481335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9646010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6AD429-654B-4F0E-94E9-6FEF8EC67E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68D60B2-06F5-4567-BE1F-BBA5270537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16F6F2-8269-4B80-8EE3-81FEE0F9DF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12/16/2025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BC86E4-3EDE-4EB4-B1A3-A1198AADD1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1752B0-ACEC-49EF-8131-FCF35BC5CD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1A0462E3-375D-4E76-8886-69E06985D069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3376920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423B094-F480-477B-901C-7181F88C076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D052089-A920-4E52-98DC-8A5DC7B0ACC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A074FE-F1B4-421F-A66E-FA351C8F99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12/16/2025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D764BA-3AB2-45FD-ABCB-975B3FDDF2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FB3FEF-8252-49FD-82F2-3E5FABC65F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0AEB5C65-83BB-4EBD-AD22-EDA8489D0F5D}"/>
              </a:ext>
            </a:extLst>
          </p:cNvPr>
          <p:cNvCxnSpPr>
            <a:cxnSpLocks/>
          </p:cNvCxnSpPr>
          <p:nvPr/>
        </p:nvCxnSpPr>
        <p:spPr>
          <a:xfrm flipV="1">
            <a:off x="8313" y="261865"/>
            <a:ext cx="11353802" cy="1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537986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.xml"/><Relationship Id="rId3" Type="http://schemas.openxmlformats.org/officeDocument/2006/relationships/slideLayout" Target="../slideLayouts/slideLayout5.xml"/><Relationship Id="rId7" Type="http://schemas.openxmlformats.org/officeDocument/2006/relationships/slideLayout" Target="../slideLayouts/slideLayout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11" Type="http://schemas.openxmlformats.org/officeDocument/2006/relationships/slideLayout" Target="../slideLayouts/slideLayout13.xml"/><Relationship Id="rId5" Type="http://schemas.openxmlformats.org/officeDocument/2006/relationships/slideLayout" Target="../slideLayouts/slideLayout7.xml"/><Relationship Id="rId10" Type="http://schemas.openxmlformats.org/officeDocument/2006/relationships/slideLayout" Target="../slideLayouts/slideLayout12.xml"/><Relationship Id="rId4" Type="http://schemas.openxmlformats.org/officeDocument/2006/relationships/slideLayout" Target="../slideLayouts/slideLayout6.xml"/><Relationship Id="rId9" Type="http://schemas.openxmlformats.org/officeDocument/2006/relationships/slideLayout" Target="../slideLayouts/slideLayout1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 title="Page Number Shape">
            <a:extLst>
              <a:ext uri="{FF2B5EF4-FFF2-40B4-BE49-F238E27FC236}">
                <a16:creationId xmlns:a16="http://schemas.microsoft.com/office/drawing/2014/main" id="{72411438-92A5-42B0-9C54-EA4FB32ACB5E}"/>
              </a:ext>
            </a:extLst>
          </p:cNvPr>
          <p:cNvSpPr/>
          <p:nvPr/>
        </p:nvSpPr>
        <p:spPr bwMode="auto">
          <a:xfrm>
            <a:off x="11784011" y="5778801"/>
            <a:ext cx="407988" cy="819150"/>
          </a:xfrm>
          <a:custGeom>
            <a:avLst/>
            <a:gdLst/>
            <a:ahLst/>
            <a:cxnLst/>
            <a:rect l="0" t="0" r="r" b="b"/>
            <a:pathLst>
              <a:path w="1799" h="3612">
                <a:moveTo>
                  <a:pt x="1799" y="0"/>
                </a:moveTo>
                <a:lnTo>
                  <a:pt x="1799" y="3612"/>
                </a:lnTo>
                <a:lnTo>
                  <a:pt x="1686" y="3609"/>
                </a:lnTo>
                <a:lnTo>
                  <a:pt x="1574" y="3598"/>
                </a:lnTo>
                <a:lnTo>
                  <a:pt x="1464" y="3581"/>
                </a:lnTo>
                <a:lnTo>
                  <a:pt x="1357" y="3557"/>
                </a:lnTo>
                <a:lnTo>
                  <a:pt x="1251" y="3527"/>
                </a:lnTo>
                <a:lnTo>
                  <a:pt x="1150" y="3490"/>
                </a:lnTo>
                <a:lnTo>
                  <a:pt x="1050" y="3448"/>
                </a:lnTo>
                <a:lnTo>
                  <a:pt x="953" y="3401"/>
                </a:lnTo>
                <a:lnTo>
                  <a:pt x="860" y="3347"/>
                </a:lnTo>
                <a:lnTo>
                  <a:pt x="771" y="3289"/>
                </a:lnTo>
                <a:lnTo>
                  <a:pt x="686" y="3224"/>
                </a:lnTo>
                <a:lnTo>
                  <a:pt x="604" y="3156"/>
                </a:lnTo>
                <a:lnTo>
                  <a:pt x="527" y="3083"/>
                </a:lnTo>
                <a:lnTo>
                  <a:pt x="454" y="3005"/>
                </a:lnTo>
                <a:lnTo>
                  <a:pt x="386" y="2923"/>
                </a:lnTo>
                <a:lnTo>
                  <a:pt x="323" y="2838"/>
                </a:lnTo>
                <a:lnTo>
                  <a:pt x="265" y="2748"/>
                </a:lnTo>
                <a:lnTo>
                  <a:pt x="211" y="2655"/>
                </a:lnTo>
                <a:lnTo>
                  <a:pt x="163" y="2559"/>
                </a:lnTo>
                <a:lnTo>
                  <a:pt x="121" y="2459"/>
                </a:lnTo>
                <a:lnTo>
                  <a:pt x="85" y="2356"/>
                </a:lnTo>
                <a:lnTo>
                  <a:pt x="55" y="2251"/>
                </a:lnTo>
                <a:lnTo>
                  <a:pt x="32" y="2143"/>
                </a:lnTo>
                <a:lnTo>
                  <a:pt x="14" y="2033"/>
                </a:lnTo>
                <a:lnTo>
                  <a:pt x="4" y="1920"/>
                </a:lnTo>
                <a:lnTo>
                  <a:pt x="0" y="1806"/>
                </a:lnTo>
                <a:lnTo>
                  <a:pt x="4" y="1692"/>
                </a:lnTo>
                <a:lnTo>
                  <a:pt x="14" y="1580"/>
                </a:lnTo>
                <a:lnTo>
                  <a:pt x="32" y="1469"/>
                </a:lnTo>
                <a:lnTo>
                  <a:pt x="55" y="1362"/>
                </a:lnTo>
                <a:lnTo>
                  <a:pt x="85" y="1256"/>
                </a:lnTo>
                <a:lnTo>
                  <a:pt x="121" y="1154"/>
                </a:lnTo>
                <a:lnTo>
                  <a:pt x="163" y="1054"/>
                </a:lnTo>
                <a:lnTo>
                  <a:pt x="211" y="958"/>
                </a:lnTo>
                <a:lnTo>
                  <a:pt x="265" y="864"/>
                </a:lnTo>
                <a:lnTo>
                  <a:pt x="323" y="774"/>
                </a:lnTo>
                <a:lnTo>
                  <a:pt x="386" y="689"/>
                </a:lnTo>
                <a:lnTo>
                  <a:pt x="454" y="607"/>
                </a:lnTo>
                <a:lnTo>
                  <a:pt x="527" y="529"/>
                </a:lnTo>
                <a:lnTo>
                  <a:pt x="604" y="456"/>
                </a:lnTo>
                <a:lnTo>
                  <a:pt x="686" y="388"/>
                </a:lnTo>
                <a:lnTo>
                  <a:pt x="771" y="325"/>
                </a:lnTo>
                <a:lnTo>
                  <a:pt x="860" y="266"/>
                </a:lnTo>
                <a:lnTo>
                  <a:pt x="953" y="212"/>
                </a:lnTo>
                <a:lnTo>
                  <a:pt x="1050" y="164"/>
                </a:lnTo>
                <a:lnTo>
                  <a:pt x="1150" y="122"/>
                </a:lnTo>
                <a:lnTo>
                  <a:pt x="1251" y="85"/>
                </a:lnTo>
                <a:lnTo>
                  <a:pt x="1357" y="55"/>
                </a:lnTo>
                <a:lnTo>
                  <a:pt x="1464" y="32"/>
                </a:lnTo>
                <a:lnTo>
                  <a:pt x="1574" y="14"/>
                </a:lnTo>
                <a:lnTo>
                  <a:pt x="1686" y="5"/>
                </a:lnTo>
                <a:lnTo>
                  <a:pt x="1799" y="0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anchor="ctr"/>
          <a:lstStyle/>
          <a:p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D56E4D8-47B6-4DEC-BD29-B3B6ED4CC7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8952" y="758952"/>
            <a:ext cx="3831336" cy="475488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F0F5D4C-4873-4052-A294-99CCB9421C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84648" y="758952"/>
            <a:ext cx="6245352" cy="47548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1D62B3-3490-46B4-A10E-33FCE4A1FBB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616952" y="6007608"/>
            <a:ext cx="38130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pc="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algn="r"/>
            <a:fld id="{53BEF823-48A5-43FC-BE03-E79964288B41}" type="datetimeFigureOut">
              <a:rPr lang="en-US" smtClean="0"/>
              <a:pPr algn="r"/>
              <a:t>12/16/2025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424CB1-7D5F-4F52-9F99-7068F5819E8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8952" y="6007608"/>
            <a:ext cx="383133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spc="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algn="l"/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1F9CC9-1431-4569-B2F1-D0481495538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86616" y="6007608"/>
            <a:ext cx="411480" cy="365125"/>
          </a:xfrm>
          <a:prstGeom prst="rect">
            <a:avLst/>
          </a:prstGeom>
        </p:spPr>
        <p:txBody>
          <a:bodyPr vert="horz" lIns="45720" tIns="45720" rIns="45720" bIns="45720" rtlCol="0" anchor="ctr"/>
          <a:lstStyle>
            <a:lvl1pPr algn="r">
              <a:defRPr sz="900" b="1">
                <a:solidFill>
                  <a:schemeClr val="bg1"/>
                </a:solidFill>
              </a:defRPr>
            </a:lvl1pPr>
          </a:lstStyle>
          <a:p>
            <a:pPr algn="ctr"/>
            <a:fld id="{D79E6812-DF0E-4B88-AFAA-EAC7168F54C0}" type="slidenum">
              <a:rPr lang="en-US" smtClean="0"/>
              <a:pPr algn="ctr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54413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2" r:id="rId1"/>
    <p:sldLayoutId id="2147483788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6000" i="1" kern="1200" spc="1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110000"/>
        </a:lnSpc>
        <a:spcBef>
          <a:spcPts val="400"/>
        </a:spcBef>
        <a:spcAft>
          <a:spcPts val="400"/>
        </a:spcAft>
        <a:buClrTx/>
        <a:buFont typeface="Arial" panose="020B0604020202020204" pitchFamily="34" charset="0"/>
        <a:buChar char="•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182880" indent="0" algn="l" defTabSz="914400" rtl="0" eaLnBrk="1" latinLnBrk="0" hangingPunct="1">
        <a:lnSpc>
          <a:spcPct val="110000"/>
        </a:lnSpc>
        <a:spcBef>
          <a:spcPts val="400"/>
        </a:spcBef>
        <a:spcAft>
          <a:spcPts val="400"/>
        </a:spcAft>
        <a:buClrTx/>
        <a:buFont typeface="Arial" panose="020B0604020202020204" pitchFamily="34" charset="0"/>
        <a:buNone/>
        <a:defRPr sz="18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82880" indent="-182880" algn="l" defTabSz="914400" rtl="0" eaLnBrk="1" latinLnBrk="0" hangingPunct="1">
        <a:lnSpc>
          <a:spcPct val="110000"/>
        </a:lnSpc>
        <a:spcBef>
          <a:spcPts val="400"/>
        </a:spcBef>
        <a:spcAft>
          <a:spcPts val="400"/>
        </a:spcAft>
        <a:buClrTx/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82880" indent="0" algn="l" defTabSz="914400" rtl="0" eaLnBrk="1" latinLnBrk="0" hangingPunct="1">
        <a:lnSpc>
          <a:spcPct val="110000"/>
        </a:lnSpc>
        <a:spcBef>
          <a:spcPts val="400"/>
        </a:spcBef>
        <a:spcAft>
          <a:spcPts val="400"/>
        </a:spcAft>
        <a:buClrTx/>
        <a:buFont typeface="Arial" panose="020B0604020202020204" pitchFamily="34" charset="0"/>
        <a:buNone/>
        <a:defRPr sz="14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82880" indent="-182880" algn="l" defTabSz="914400" rtl="0" eaLnBrk="1" latinLnBrk="0" hangingPunct="1">
        <a:lnSpc>
          <a:spcPct val="110000"/>
        </a:lnSpc>
        <a:spcBef>
          <a:spcPts val="400"/>
        </a:spcBef>
        <a:spcAft>
          <a:spcPts val="400"/>
        </a:spcAft>
        <a:buClrTx/>
        <a:buFont typeface="Arial" panose="020B0604020202020204" pitchFamily="34" charset="0"/>
        <a:buChar char="•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D48C7A7-F4B7-2554-F8AD-CEAD7289BD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64FA4EB-4F6E-864E-0ED3-3C3B814A64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21ABEE-23B5-9ABD-7B00-716474C181B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7BBC5B2-F037-45A0-8980-0283FCCD0EA7}" type="datetimeFigureOut">
              <a:rPr lang="en-GB" smtClean="0"/>
              <a:t>16/12/2025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810C25-F16F-9387-464F-C832ED6F8D3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716B25-51E7-C81A-389B-B8BA2D6B0E7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4779524-B477-4FBC-B0C4-533B3B6CCC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13525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5" r:id="rId1"/>
    <p:sldLayoutId id="2147483766" r:id="rId2"/>
    <p:sldLayoutId id="2147483767" r:id="rId3"/>
    <p:sldLayoutId id="2147483768" r:id="rId4"/>
    <p:sldLayoutId id="2147483769" r:id="rId5"/>
    <p:sldLayoutId id="2147483770" r:id="rId6"/>
    <p:sldLayoutId id="2147483771" r:id="rId7"/>
    <p:sldLayoutId id="2147483772" r:id="rId8"/>
    <p:sldLayoutId id="2147483773" r:id="rId9"/>
    <p:sldLayoutId id="2147483774" r:id="rId10"/>
    <p:sldLayoutId id="2147483775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DA4224-F4E4-47A4-ACF7-2317493908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1679907-DC49-4B86-A34C-C97DBC26A9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DBC8A0-34FC-4B6E-B42B-A721267D890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 i="0" cap="all" spc="1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4B53A7-3209-46A6-9454-F38EAC8F11E7}" type="datetimeFigureOut">
              <a:rPr lang="en-US" smtClean="0"/>
              <a:pPr/>
              <a:t>12/16/2025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9AC0B6-4CC4-4E41-8A4D-F62E17F2857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 i="0" cap="all" spc="1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C0E9BD-90BD-46AE-8A0D-06796ADB760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 i="0" cap="all" spc="1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CE633F-9882-4A5C-83A2-1109D0C7326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95799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7" r:id="rId1"/>
    <p:sldLayoutId id="2147483778" r:id="rId2"/>
    <p:sldLayoutId id="2147483779" r:id="rId3"/>
    <p:sldLayoutId id="2147483780" r:id="rId4"/>
    <p:sldLayoutId id="2147483781" r:id="rId5"/>
    <p:sldLayoutId id="2147483782" r:id="rId6"/>
    <p:sldLayoutId id="2147483783" r:id="rId7"/>
    <p:sldLayoutId id="2147483784" r:id="rId8"/>
    <p:sldLayoutId id="2147483785" r:id="rId9"/>
    <p:sldLayoutId id="2147483786" r:id="rId10"/>
    <p:sldLayoutId id="214748378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notesSlide" Target="../notesSlides/notesSlid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B2CBA9DE-3F71-62BD-7D85-30A33571F65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1207009"/>
            <a:ext cx="12344400" cy="3447812"/>
          </a:xfrm>
        </p:spPr>
        <p:txBody>
          <a:bodyPr/>
          <a:lstStyle/>
          <a:p>
            <a:pPr algn="l"/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75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Welcome!	</a:t>
            </a:r>
            <a:r>
              <a:rPr lang="en-GB" sz="375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</a:t>
            </a:r>
            <a:endParaRPr lang="en-GB" sz="3750" b="1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Now: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		Please settle in your seat.</a:t>
            </a:r>
          </a:p>
          <a:p>
            <a:pPr algn="l"/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Next: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		Please answer your name when the register is called.</a:t>
            </a:r>
          </a:p>
          <a:p>
            <a:pPr algn="l"/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Then: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	Think about the zones of regulation  -  what zone are you in?  Can we support?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A0C436D-75BA-2559-D2B6-E0F82AF07C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07939" y="4145045"/>
            <a:ext cx="4176122" cy="271295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3749DC4-1604-50D6-CB26-B86D70D2A9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089" y="94261"/>
            <a:ext cx="3890164" cy="1855309"/>
          </a:xfrm>
          <a:prstGeom prst="rect">
            <a:avLst/>
          </a:prstGeom>
        </p:spPr>
      </p:pic>
      <p:sp>
        <p:nvSpPr>
          <p:cNvPr id="7" name="Title 6">
            <a:extLst>
              <a:ext uri="{FF2B5EF4-FFF2-40B4-BE49-F238E27FC236}">
                <a16:creationId xmlns:a16="http://schemas.microsoft.com/office/drawing/2014/main" id="{22516351-9E97-08FC-B9B9-74CDC7AF578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46406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5D03BCC-26BB-5707-FBBA-9D555FD0BCBC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5"/>
          <a:srcRect r="6250" b="6250"/>
          <a:stretch/>
        </p:blipFill>
        <p:spPr>
          <a:xfrm>
            <a:off x="20" y="-22"/>
            <a:ext cx="12191977" cy="6858022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D5B012D8-7F27-4758-9AC6-C889B154BD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103377" y="1100316"/>
            <a:ext cx="6858003" cy="4657347"/>
          </a:xfrm>
          <a:prstGeom prst="rect">
            <a:avLst/>
          </a:prstGeom>
          <a:gradFill flip="none" rotWithShape="1">
            <a:gsLst>
              <a:gs pos="48000">
                <a:schemeClr val="tx1">
                  <a:alpha val="24000"/>
                </a:schemeClr>
              </a:gs>
              <a:gs pos="85000">
                <a:schemeClr val="tx1">
                  <a:alpha val="45000"/>
                </a:schemeClr>
              </a:gs>
              <a:gs pos="0">
                <a:schemeClr val="tx1">
                  <a:alpha val="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Univers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4491" y="2622809"/>
            <a:ext cx="5740602" cy="3569242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4800" b="0" dirty="0">
                <a:highlight>
                  <a:srgbClr val="FFFF00"/>
                </a:highlight>
              </a:rPr>
              <a:t>114532 </a:t>
            </a:r>
            <a:br>
              <a:rPr lang="en-US" sz="4800" b="0" dirty="0">
                <a:highlight>
                  <a:srgbClr val="FFFF00"/>
                </a:highlight>
              </a:rPr>
            </a:br>
            <a:r>
              <a:rPr lang="en-US" sz="4800" b="0" dirty="0">
                <a:highlight>
                  <a:srgbClr val="FFFF00"/>
                </a:highlight>
              </a:rPr>
              <a:t>Black history month</a:t>
            </a:r>
            <a:endParaRPr lang="en-US" sz="4800" dirty="0">
              <a:highlight>
                <a:srgbClr val="FFFF00"/>
              </a:highlight>
            </a:endParaRPr>
          </a:p>
          <a:p>
            <a:endParaRPr lang="en-US" dirty="0">
              <a:solidFill>
                <a:schemeClr val="bg1"/>
              </a:solidFill>
              <a:highlight>
                <a:srgbClr val="FFFF00"/>
              </a:highlight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063B759-00FC-46D1-9898-8E8625268F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40187" y="2206184"/>
            <a:ext cx="6858003" cy="2445624"/>
          </a:xfrm>
          <a:prstGeom prst="rect">
            <a:avLst/>
          </a:prstGeom>
          <a:gradFill flip="none" rotWithShape="1">
            <a:gsLst>
              <a:gs pos="48000">
                <a:schemeClr val="tx1">
                  <a:alpha val="24000"/>
                </a:schemeClr>
              </a:gs>
              <a:gs pos="85000">
                <a:schemeClr val="tx1">
                  <a:alpha val="45000"/>
                </a:schemeClr>
              </a:gs>
              <a:gs pos="0">
                <a:schemeClr val="tx1">
                  <a:alpha val="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Univers"/>
              <a:ea typeface="+mn-ea"/>
              <a:cs typeface="+mn-cs"/>
            </a:endParaRPr>
          </a:p>
        </p:txBody>
      </p:sp>
      <p:pic>
        <p:nvPicPr>
          <p:cNvPr id="5" name="Picture 5">
            <a:extLst>
              <a:ext uri="{FF2B5EF4-FFF2-40B4-BE49-F238E27FC236}">
                <a16:creationId xmlns:a16="http://schemas.microsoft.com/office/drawing/2014/main" id="{AD2B3C97-43F9-FACD-6233-B3F0EEE94C4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42864" y="81030"/>
            <a:ext cx="2743200" cy="12690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6968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CF69065-3507-8F27-56BA-05F79CA5F43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589" t="17258" r="9271" b="14247"/>
          <a:stretch>
            <a:fillRect/>
          </a:stretch>
        </p:blipFill>
        <p:spPr>
          <a:xfrm>
            <a:off x="1" y="1347219"/>
            <a:ext cx="12192000" cy="4267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29166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2BB2B6-A81D-C0D2-EDDD-A2784D0C14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DC1D8D-4C57-BAD4-BAAC-E75E2C46579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" y="0"/>
            <a:ext cx="12191999" cy="3602037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05F7608-F04A-C9D9-76D4-3A877757124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3602037"/>
            <a:ext cx="12192000" cy="3255963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C562A42-A6AC-5F1A-E440-0574D683F1D9}"/>
              </a:ext>
            </a:extLst>
          </p:cNvPr>
          <p:cNvSpPr/>
          <p:nvPr/>
        </p:nvSpPr>
        <p:spPr>
          <a:xfrm>
            <a:off x="-3" y="1"/>
            <a:ext cx="12191999" cy="1112837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500" b="1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Lessons from Black History</a:t>
            </a:r>
            <a:endParaRPr kumimoji="0" lang="en-GB" sz="35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A8AD91B-9964-EBA4-5716-4667F1909407}"/>
              </a:ext>
            </a:extLst>
          </p:cNvPr>
          <p:cNvSpPr/>
          <p:nvPr/>
        </p:nvSpPr>
        <p:spPr>
          <a:xfrm>
            <a:off x="0" y="5399088"/>
            <a:ext cx="12191996" cy="1458912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000" b="1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“Standing firm in power and pride”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2783CA9-472B-5A8B-D7AE-96CFFB3207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503" y="1379006"/>
            <a:ext cx="6475224" cy="362612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690C123-8CF6-EE36-30E7-3A9C977A2F7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681909"/>
            <a:ext cx="2857500" cy="16002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10E10765-0AEF-C70E-1A51-BBB220DFABA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32728" y="2782101"/>
            <a:ext cx="2859272" cy="1597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00170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6B2411-D2F8-5865-C6D4-4096DAAC9B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7859A9-9226-4761-D7B5-55D3849DB06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086303" y="101351"/>
            <a:ext cx="2987802" cy="349758"/>
          </a:xfrm>
        </p:spPr>
        <p:txBody>
          <a:bodyPr>
            <a:noAutofit/>
          </a:bodyPr>
          <a:lstStyle/>
          <a:p>
            <a:pPr algn="r"/>
            <a:r>
              <a:rPr lang="en-GB" sz="2250" b="1" u="sng" dirty="0"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17/10/25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B7C7E27-662E-9957-9537-DAF5175846C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1207009"/>
            <a:ext cx="12192000" cy="5650991"/>
          </a:xfrm>
        </p:spPr>
        <p:txBody>
          <a:bodyPr>
            <a:normAutofit/>
          </a:bodyPr>
          <a:lstStyle/>
          <a:p>
            <a:pPr algn="l"/>
            <a:endParaRPr lang="en-GB" sz="1000" dirty="0">
              <a:highlight>
                <a:srgbClr val="FFFF00"/>
              </a:highligh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endParaRPr lang="en-GB" sz="1000" dirty="0">
              <a:highlight>
                <a:srgbClr val="FFFF00"/>
              </a:highligh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endParaRPr lang="en-GB" sz="1000" dirty="0">
              <a:highlight>
                <a:srgbClr val="FFFF00"/>
              </a:highligh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endParaRPr lang="en-GB" sz="1000" dirty="0">
              <a:highlight>
                <a:srgbClr val="FFFF00"/>
              </a:highligh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endParaRPr lang="en-GB" sz="1000" dirty="0">
              <a:highlight>
                <a:srgbClr val="FFFF00"/>
              </a:highligh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endParaRPr lang="en-GB" sz="2300" b="1" dirty="0">
              <a:highlight>
                <a:srgbClr val="FFFF00"/>
              </a:highligh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endParaRPr lang="en-GB" sz="2300" b="1" dirty="0">
              <a:highlight>
                <a:srgbClr val="FFFF00"/>
              </a:highligh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en-GB" sz="2300" b="1" dirty="0"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LO:	To explore the legacy of the Transatlantic Slave Trade. </a:t>
            </a:r>
          </a:p>
          <a:p>
            <a:pPr algn="l"/>
            <a:endParaRPr lang="en-GB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en-GB" sz="2300" b="1" dirty="0">
                <a:latin typeface="Arial" panose="020B0604020202020204" pitchFamily="34" charset="0"/>
                <a:cs typeface="Arial" panose="020B0604020202020204" pitchFamily="34" charset="0"/>
              </a:rPr>
              <a:t>Now:</a:t>
            </a:r>
            <a:r>
              <a:rPr lang="en-GB" sz="2300" dirty="0">
                <a:latin typeface="Arial" panose="020B0604020202020204" pitchFamily="34" charset="0"/>
                <a:cs typeface="Arial" panose="020B0604020202020204" pitchFamily="34" charset="0"/>
              </a:rPr>
              <a:t>	Write and underline the date  -  remember on the right of the top line. </a:t>
            </a:r>
          </a:p>
          <a:p>
            <a:pPr algn="l"/>
            <a:r>
              <a:rPr lang="en-GB" sz="2300" b="1" dirty="0">
                <a:latin typeface="Arial" panose="020B0604020202020204" pitchFamily="34" charset="0"/>
                <a:cs typeface="Arial" panose="020B0604020202020204" pitchFamily="34" charset="0"/>
              </a:rPr>
              <a:t>Next:</a:t>
            </a:r>
            <a:r>
              <a:rPr lang="en-GB" sz="2300" dirty="0">
                <a:latin typeface="Arial" panose="020B0604020202020204" pitchFamily="34" charset="0"/>
                <a:cs typeface="Arial" panose="020B0604020202020204" pitchFamily="34" charset="0"/>
              </a:rPr>
              <a:t>	Copy out the learning objective.	</a:t>
            </a:r>
          </a:p>
          <a:p>
            <a:pPr algn="l"/>
            <a:r>
              <a:rPr lang="en-GB" sz="2300" b="1" dirty="0">
                <a:latin typeface="Arial" panose="020B0604020202020204" pitchFamily="34" charset="0"/>
                <a:cs typeface="Arial" panose="020B0604020202020204" pitchFamily="34" charset="0"/>
              </a:rPr>
              <a:t>Then:</a:t>
            </a:r>
            <a:r>
              <a:rPr lang="en-GB" sz="2300" dirty="0">
                <a:latin typeface="Arial" panose="020B0604020202020204" pitchFamily="34" charset="0"/>
                <a:cs typeface="Arial" panose="020B0604020202020204" pitchFamily="34" charset="0"/>
              </a:rPr>
              <a:t>	Write this information into your book.</a:t>
            </a:r>
          </a:p>
          <a:p>
            <a:pPr algn="l"/>
            <a:endParaRPr lang="en-GB" sz="10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2300" i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Slavery has existed in many parts of the world for thousands of years, but the Transatlantic Slave Trade was different. It became a large, </a:t>
            </a:r>
            <a:r>
              <a:rPr lang="en-US" sz="2300" i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organised</a:t>
            </a:r>
            <a:r>
              <a:rPr lang="en-US" sz="2300" i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system based on race and profit, where millions of Africans were captured and forced to work in the Americas. This made it one of the most brutal and far-reaching systems in history.</a:t>
            </a:r>
            <a:endParaRPr lang="en-GB" sz="20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04EFA4F-8F2B-F250-4B05-C14BE863EE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316850" cy="110347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01631BB-3758-EA45-E5D1-25977687656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21402" y="0"/>
            <a:ext cx="4749196" cy="2780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1553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94E25F-D302-760E-4056-B69F37D71A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1C3BEB10-8DA6-EE72-832B-2A0C32EC64E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1"/>
            <a:ext cx="12192000" cy="6858000"/>
          </a:xfr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10000"/>
              </a:lnSpc>
              <a:spcBef>
                <a:spcPts val="400"/>
              </a:spcBef>
              <a:spcAft>
                <a:spcPts val="4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3500" b="1" u="sng" dirty="0">
                <a:solidFill>
                  <a:srgbClr val="000000">
                    <a:lumMod val="85000"/>
                    <a:lumOff val="1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Timeline of the Transatlantic Slave Trade</a:t>
            </a:r>
            <a:endParaRPr kumimoji="0" lang="en-GB" sz="3500" b="1" i="0" u="sng" strike="noStrike" kern="1200" cap="none" spc="0" normalizeH="0" baseline="0" noProof="0" dirty="0">
              <a:ln>
                <a:noFill/>
              </a:ln>
              <a:solidFill>
                <a:srgbClr val="000000">
                  <a:lumMod val="85000"/>
                  <a:lumOff val="15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algn="l"/>
            <a:r>
              <a:rPr lang="en-GB" sz="2300" b="1" dirty="0">
                <a:latin typeface="Arial" panose="020B0604020202020204" pitchFamily="34" charset="0"/>
                <a:cs typeface="Arial" panose="020B0604020202020204" pitchFamily="34" charset="0"/>
              </a:rPr>
              <a:t>Now:</a:t>
            </a:r>
            <a:r>
              <a:rPr lang="en-GB" sz="2300" dirty="0">
                <a:latin typeface="Arial" panose="020B0604020202020204" pitchFamily="34" charset="0"/>
                <a:cs typeface="Arial" panose="020B0604020202020204" pitchFamily="34" charset="0"/>
              </a:rPr>
              <a:t>	We will read through the timeline together.</a:t>
            </a:r>
          </a:p>
          <a:p>
            <a:pPr algn="l"/>
            <a:r>
              <a:rPr lang="en-GB" sz="2300" b="1" dirty="0">
                <a:latin typeface="Arial" panose="020B0604020202020204" pitchFamily="34" charset="0"/>
                <a:cs typeface="Arial" panose="020B0604020202020204" pitchFamily="34" charset="0"/>
              </a:rPr>
              <a:t>Next:</a:t>
            </a:r>
            <a:r>
              <a:rPr lang="en-GB" sz="2300" dirty="0">
                <a:latin typeface="Arial" panose="020B0604020202020204" pitchFamily="34" charset="0"/>
                <a:cs typeface="Arial" panose="020B0604020202020204" pitchFamily="34" charset="0"/>
              </a:rPr>
              <a:t>	Highlight each of the following periods of time using a different colour for each one.  There is an example below </a:t>
            </a:r>
          </a:p>
          <a:p>
            <a:pPr algn="l"/>
            <a:endParaRPr lang="en-GB" sz="1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500" dirty="0">
                <a:highlight>
                  <a:srgbClr val="FF00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Periods of enslavement</a:t>
            </a:r>
            <a:r>
              <a:rPr lang="en-GB" sz="2500" dirty="0"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  <a:r>
              <a:rPr lang="en-GB" sz="2300" dirty="0"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Periods of resistance  </a:t>
            </a:r>
            <a:r>
              <a:rPr lang="en-GB" sz="2300" dirty="0">
                <a:latin typeface="Arial" panose="020B0604020202020204" pitchFamily="34" charset="0"/>
                <a:cs typeface="Arial" panose="020B0604020202020204" pitchFamily="34" charset="0"/>
              </a:rPr>
              <a:t> 	</a:t>
            </a:r>
            <a:r>
              <a:rPr lang="en-GB" sz="2300" dirty="0">
                <a:highlight>
                  <a:srgbClr val="00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Periods of abolition</a:t>
            </a:r>
          </a:p>
          <a:p>
            <a:pPr algn="l"/>
            <a:endParaRPr lang="en-GB" sz="2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endParaRPr lang="en-GB" sz="2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endParaRPr lang="en-GB" sz="20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5971504-0567-5A30-C6AB-0F6FE70C86F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8326" t="30827" r="14756" b="14083"/>
          <a:stretch>
            <a:fillRect/>
          </a:stretch>
        </p:blipFill>
        <p:spPr>
          <a:xfrm>
            <a:off x="2172436" y="2962655"/>
            <a:ext cx="7280428" cy="3895344"/>
          </a:xfrm>
          <a:prstGeom prst="rect">
            <a:avLst/>
          </a:prstGeom>
        </p:spPr>
      </p:pic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3CAF1C27-EFDD-5564-0912-0430C6F55139}"/>
              </a:ext>
            </a:extLst>
          </p:cNvPr>
          <p:cNvCxnSpPr>
            <a:cxnSpLocks/>
          </p:cNvCxnSpPr>
          <p:nvPr/>
        </p:nvCxnSpPr>
        <p:spPr>
          <a:xfrm>
            <a:off x="4672584" y="1700784"/>
            <a:ext cx="0" cy="1124712"/>
          </a:xfrm>
          <a:prstGeom prst="straightConnector1">
            <a:avLst/>
          </a:prstGeom>
          <a:ln w="38100">
            <a:solidFill>
              <a:srgbClr val="7030A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314373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08B646-1B14-58AE-0332-914A734134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624CBF-1AAE-ECEB-9A59-EF90C6CE4410}"/>
              </a:ext>
            </a:extLst>
          </p:cNvPr>
          <p:cNvSpPr>
            <a:spLocks noGrp="1"/>
          </p:cNvSpPr>
          <p:nvPr>
            <p:ph idx="1"/>
          </p:nvPr>
        </p:nvSpPr>
        <p:spPr>
          <a:xfrm rot="16200000">
            <a:off x="6424587" y="6239186"/>
            <a:ext cx="5488610" cy="2173970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1026" name="x_413D1D26-C470-459B-8CB9-0618034E4DC8" descr="IMG_4210.jpg">
            <a:extLst>
              <a:ext uri="{FF2B5EF4-FFF2-40B4-BE49-F238E27FC236}">
                <a16:creationId xmlns:a16="http://schemas.microsoft.com/office/drawing/2014/main" id="{087FC383-8678-DBF9-60DD-330B5FDF13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123722" y="-308956"/>
            <a:ext cx="4044498" cy="5392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x_22FF32BB-0574-400A-AC2D-AD451F2C30A5" descr="IMG_4211.jpg">
            <a:extLst>
              <a:ext uri="{FF2B5EF4-FFF2-40B4-BE49-F238E27FC236}">
                <a16:creationId xmlns:a16="http://schemas.microsoft.com/office/drawing/2014/main" id="{101B4312-A25B-F8AB-3232-00C367718A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6937078" y="-533849"/>
            <a:ext cx="4237264" cy="5649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x_253AED87-A219-40CF-9ED8-461DCF73A4C0" descr="IMG_4213.jpg">
            <a:extLst>
              <a:ext uri="{FF2B5EF4-FFF2-40B4-BE49-F238E27FC236}">
                <a16:creationId xmlns:a16="http://schemas.microsoft.com/office/drawing/2014/main" id="{2154CC57-571E-9094-2040-265754B134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4352186" y="3501402"/>
            <a:ext cx="2386353" cy="35965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255036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36F6E1-8F52-B087-F4CE-262F49B832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BCE416-1A77-BFEC-5EC9-C6A2A43B60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" y="0"/>
            <a:ext cx="12191999" cy="3602037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4E00549-1377-0FCE-D386-4797B0CD12D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3602037"/>
            <a:ext cx="12192000" cy="3255963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7AF89CB-AE89-D645-BDE3-0D0FA3382CAD}"/>
              </a:ext>
            </a:extLst>
          </p:cNvPr>
          <p:cNvSpPr/>
          <p:nvPr/>
        </p:nvSpPr>
        <p:spPr>
          <a:xfrm>
            <a:off x="2013857" y="-141513"/>
            <a:ext cx="10178139" cy="1254352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0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Mary Seacole</a:t>
            </a:r>
            <a:endParaRPr lang="en-GB" sz="5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290F870-E28B-125F-3A23-842E64BFE5BA}"/>
              </a:ext>
            </a:extLst>
          </p:cNvPr>
          <p:cNvSpPr/>
          <p:nvPr/>
        </p:nvSpPr>
        <p:spPr>
          <a:xfrm>
            <a:off x="0" y="1112838"/>
            <a:ext cx="5843016" cy="574516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“I made up my mind to overcome every obstacle; and never to turn back until I had reached the end.”</a:t>
            </a:r>
            <a:br>
              <a:rPr lang="en-US" sz="30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000" i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does this quote fit with the idea of “Standing Firm in Power and Pride” from a Christian point of view?</a:t>
            </a:r>
          </a:p>
          <a:p>
            <a:pPr algn="just"/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Consider the key words of:</a:t>
            </a:r>
          </a:p>
          <a:p>
            <a:pPr algn="just"/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Faith</a:t>
            </a:r>
          </a:p>
          <a:p>
            <a:pPr algn="just"/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Imago Dei (in the image of God)</a:t>
            </a:r>
          </a:p>
          <a:p>
            <a:pPr algn="just"/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Justice</a:t>
            </a:r>
          </a:p>
          <a:p>
            <a:pPr algn="just"/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Perseverance</a:t>
            </a:r>
            <a:endParaRPr lang="en-GB" sz="20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C5D6BC36-FA79-1C73-F49D-870CF2CD6D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4053" y="117225"/>
            <a:ext cx="1176485" cy="98624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39A7EDC-7BC6-4016-25FE-81DD2F58E70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75150" y="-1"/>
            <a:ext cx="1316850" cy="110347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F895D4F-C0AE-1770-6B9D-7ADE6D86BC7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86262" y="1261617"/>
            <a:ext cx="3359422" cy="55963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6457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image_0">
            <a:extLst>
              <a:ext uri="{FF2B5EF4-FFF2-40B4-BE49-F238E27FC236}">
                <a16:creationId xmlns:a16="http://schemas.microsoft.com/office/drawing/2014/main" id="{AB8C31B3-EDDA-E488-0ACC-8D8F957D68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0178" y="878625"/>
            <a:ext cx="3992362" cy="531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image_1">
            <a:extLst>
              <a:ext uri="{FF2B5EF4-FFF2-40B4-BE49-F238E27FC236}">
                <a16:creationId xmlns:a16="http://schemas.microsoft.com/office/drawing/2014/main" id="{6C46E31F-78AD-9ACD-DA67-24F1DE8611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2714" y="661219"/>
            <a:ext cx="4073325" cy="5427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922402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6BF8885-D54C-D682-2EB0-B869D45877D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87780"/>
            <a:ext cx="7630885" cy="572316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9F09ADC-92C5-9CA9-2AC3-A9AA3B0DA710}"/>
              </a:ext>
            </a:extLst>
          </p:cNvPr>
          <p:cNvSpPr txBox="1"/>
          <p:nvPr/>
        </p:nvSpPr>
        <p:spPr>
          <a:xfrm>
            <a:off x="8512629" y="1767007"/>
            <a:ext cx="2895600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Students playing in math </a:t>
            </a:r>
            <a:r>
              <a:rPr lang="en-GB" sz="2800" b="1" dirty="0" err="1"/>
              <a:t>Oware</a:t>
            </a:r>
            <a:r>
              <a:rPr lang="en-GB" sz="2800" b="1" dirty="0"/>
              <a:t>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271904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DB9B835-2E8F-AA59-6114-5B547517966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228" y="1164771"/>
            <a:ext cx="5471885" cy="410391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796C8A4-5477-A33E-6F99-B3F309C6619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7343" y="1164770"/>
            <a:ext cx="5471886" cy="4103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0167727"/>
      </p:ext>
    </p:extLst>
  </p:cSld>
  <p:clrMapOvr>
    <a:masterClrMapping/>
  </p:clrMapOvr>
</p:sld>
</file>

<file path=ppt/theme/theme1.xml><?xml version="1.0" encoding="utf-8"?>
<a:theme xmlns:a="http://schemas.openxmlformats.org/drawingml/2006/main" name="HeadlinesVTI">
  <a:themeElements>
    <a:clrScheme name="Office">
      <a:dk1>
        <a:srgbClr val="000000"/>
      </a:dk1>
      <a:lt1>
        <a:srgbClr val="FFFFFF"/>
      </a:lt1>
      <a:dk2>
        <a:srgbClr val="1D242E"/>
      </a:dk2>
      <a:lt2>
        <a:srgbClr val="F2F1F1"/>
      </a:lt2>
      <a:accent1>
        <a:srgbClr val="4472C4"/>
      </a:accent1>
      <a:accent2>
        <a:srgbClr val="ED7D31"/>
      </a:accent2>
      <a:accent3>
        <a:srgbClr val="A3A3A3"/>
      </a:accent3>
      <a:accent4>
        <a:srgbClr val="CF9B00"/>
      </a:accent4>
      <a:accent5>
        <a:srgbClr val="5B9BD5"/>
      </a:accent5>
      <a:accent6>
        <a:srgbClr val="70AD47"/>
      </a:accent6>
      <a:hlink>
        <a:srgbClr val="D26012"/>
      </a:hlink>
      <a:folHlink>
        <a:srgbClr val="9A5879"/>
      </a:folHlink>
    </a:clrScheme>
    <a:fontScheme name="Custom 211">
      <a:majorFont>
        <a:latin typeface="Sitka Banner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8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6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HeadlinesVTI" id="{66EB4A02-0C0F-47F1-9F48-4E6882B9F967}" vid="{F3552358-4452-4FDA-9568-4F5DA32F7A60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GradientVTI">
  <a:themeElements>
    <a:clrScheme name="Office Theme">
      <a:dk1>
        <a:srgbClr val="000000"/>
      </a:dk1>
      <a:lt1>
        <a:srgbClr val="FFFFFF"/>
      </a:lt1>
      <a:dk2>
        <a:srgbClr val="10013F"/>
      </a:dk2>
      <a:lt2>
        <a:srgbClr val="F2F0FF"/>
      </a:lt2>
      <a:accent1>
        <a:srgbClr val="814DFF"/>
      </a:accent1>
      <a:accent2>
        <a:srgbClr val="243FFF"/>
      </a:accent2>
      <a:accent3>
        <a:srgbClr val="FF83B6"/>
      </a:accent3>
      <a:accent4>
        <a:srgbClr val="FF9022"/>
      </a:accent4>
      <a:accent5>
        <a:srgbClr val="FF1F85"/>
      </a:accent5>
      <a:accent6>
        <a:srgbClr val="1A98FF"/>
      </a:accent6>
      <a:hlink>
        <a:srgbClr val="0563C1"/>
      </a:hlink>
      <a:folHlink>
        <a:srgbClr val="954F72"/>
      </a:folHlink>
    </a:clrScheme>
    <a:fontScheme name="Univers">
      <a:majorFont>
        <a:latin typeface="Univers"/>
        <a:ea typeface=""/>
        <a:cs typeface=""/>
      </a:majorFont>
      <a:minorFont>
        <a:latin typeface="Univer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radientVTI" id="{605F9078-86F9-4258-A3E1-F8EFF02AE8CC}" vid="{4848699B-BB01-41E3-9EC4-3D97DFE5292B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FC8855807AFF944A47D937DAD36AC4D" ma:contentTypeVersion="13" ma:contentTypeDescription="Create a new document." ma:contentTypeScope="" ma:versionID="d17d54c91116b8b98c2c8bf208a8bb0f">
  <xsd:schema xmlns:xsd="http://www.w3.org/2001/XMLSchema" xmlns:xs="http://www.w3.org/2001/XMLSchema" xmlns:p="http://schemas.microsoft.com/office/2006/metadata/properties" xmlns:ns2="12084a6d-8b77-4986-8455-7ffb3173f009" xmlns:ns3="c39fc484-9476-4b40-af77-67c54655baf2" targetNamespace="http://schemas.microsoft.com/office/2006/metadata/properties" ma:root="true" ma:fieldsID="d998ecec8ada56ebb57b2b444a650a63" ns2:_="" ns3:_="">
    <xsd:import namespace="12084a6d-8b77-4986-8455-7ffb3173f009"/>
    <xsd:import namespace="c39fc484-9476-4b40-af77-67c54655baf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2084a6d-8b77-4986-8455-7ffb3173f00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abdf75ea-a7e8-4372-8084-45c797ad559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19" nillable="true" ma:displayName="Location" ma:indexed="true" ma:internalName="MediaServiceLocation" ma:readOnly="true">
      <xsd:simpleType>
        <xsd:restriction base="dms:Text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39fc484-9476-4b40-af77-67c54655baf2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dda05680-dbbf-49ed-9b4e-f30cb4c50bba}" ma:internalName="TaxCatchAll" ma:showField="CatchAllData" ma:web="c39fc484-9476-4b40-af77-67c54655baf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39fc484-9476-4b40-af77-67c54655baf2" xsi:nil="true"/>
    <lcf76f155ced4ddcb4097134ff3c332f xmlns="12084a6d-8b77-4986-8455-7ffb3173f00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CA0EC86B-6F1E-482B-85C7-6828F71A9AB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5E4B4EE-F62F-4CA6-A685-20561F1ED68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2084a6d-8b77-4986-8455-7ffb3173f009"/>
    <ds:schemaRef ds:uri="c39fc484-9476-4b40-af77-67c54655baf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B717B7F-0310-4ACC-950C-68324C53197E}">
  <ds:schemaRefs>
    <ds:schemaRef ds:uri="http://purl.org/dc/elements/1.1/"/>
    <ds:schemaRef ds:uri="http://schemas.microsoft.com/office/2006/metadata/properties"/>
    <ds:schemaRef ds:uri="http://www.w3.org/XML/1998/namespace"/>
    <ds:schemaRef ds:uri="http://schemas.microsoft.com/office/2006/documentManagement/types"/>
    <ds:schemaRef ds:uri="http://purl.org/dc/dcmitype/"/>
    <ds:schemaRef ds:uri="c39fc484-9476-4b40-af77-67c54655baf2"/>
    <ds:schemaRef ds:uri="http://purl.org/dc/terms/"/>
    <ds:schemaRef ds:uri="12084a6d-8b77-4986-8455-7ffb3173f009"/>
    <ds:schemaRef ds:uri="http://schemas.microsoft.com/office/infopath/2007/PartnerControls"/>
    <ds:schemaRef ds:uri="http://schemas.openxmlformats.org/package/2006/metadata/core-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1522</TotalTime>
  <Words>574</Words>
  <Application>Microsoft Office PowerPoint</Application>
  <PresentationFormat>Widescreen</PresentationFormat>
  <Paragraphs>64</Paragraphs>
  <Slides>11</Slides>
  <Notes>6</Notes>
  <HiddenSlides>0</HiddenSlides>
  <MMClips>1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11</vt:i4>
      </vt:variant>
    </vt:vector>
  </HeadingPairs>
  <TitlesOfParts>
    <vt:vector size="21" baseType="lpstr">
      <vt:lpstr>Aptos</vt:lpstr>
      <vt:lpstr>Aptos Display</vt:lpstr>
      <vt:lpstr>Arial</vt:lpstr>
      <vt:lpstr>Avenir Next LT Pro</vt:lpstr>
      <vt:lpstr>Comic Sans MS</vt:lpstr>
      <vt:lpstr>Sitka Banner</vt:lpstr>
      <vt:lpstr>Univers</vt:lpstr>
      <vt:lpstr>HeadlinesVTI</vt:lpstr>
      <vt:lpstr>1_Office Theme</vt:lpstr>
      <vt:lpstr>GradientVTI</vt:lpstr>
      <vt:lpstr>PowerPoint Presentation</vt:lpstr>
      <vt:lpstr>114532  Black history month </vt:lpstr>
      <vt:lpstr>PowerPoint Presentation</vt:lpstr>
      <vt:lpstr>PowerPoint Presentation</vt:lpstr>
      <vt:lpstr>17/10/25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Sophie  Ashton</dc:creator>
  <cp:lastModifiedBy>Carlie Warner</cp:lastModifiedBy>
  <cp:revision>188</cp:revision>
  <cp:lastPrinted>2025-09-25T07:22:27Z</cp:lastPrinted>
  <dcterms:created xsi:type="dcterms:W3CDTF">2022-09-12T12:19:20Z</dcterms:created>
  <dcterms:modified xsi:type="dcterms:W3CDTF">2025-12-16T10:47:11Z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0x0101007FC8855807AFF944A47D937DAD36AC4D</vt:lpwstr>
  </property>
  <property fmtid="{D5CDD505-2E9C-101B-9397-08002B2CF9AE}" pid="3" name="MediaServiceImageTags">
    <vt:lpwstr/>
  </property>
  <property fmtid="{D5CDD505-2E9C-101B-9397-08002B2CF9AE}" pid="4" name="Order">
    <vt:lpwstr>171600.000000000</vt:lpwstr>
  </property>
</Properties>
</file>