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61"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94660"/>
  </p:normalViewPr>
  <p:slideViewPr>
    <p:cSldViewPr snapToGrid="0">
      <p:cViewPr varScale="1">
        <p:scale>
          <a:sx n="115" d="100"/>
          <a:sy n="115" d="100"/>
        </p:scale>
        <p:origin x="74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C9864-7EF4-086A-6C90-A6D759B07C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5C0F9E-DA2F-E257-00D5-0097CE9CF9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0FDE88B-F949-5A68-94AB-486631E8CDD6}"/>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C23DA491-2465-ED10-7256-FEE4758C5D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3C3FF3-D227-6ADB-C585-03DCC39709CB}"/>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2982714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0700D-2B75-5BA0-0F22-A551F17097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AB17ED-3CCC-151E-DE8A-F95B8E9142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C2C33A-FFB5-2A35-40B8-0DD532AECD00}"/>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3CAA787B-7A4E-5FC4-9D9E-6C0FDB8626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F88075-D0A6-E2FF-80FB-4E8FF425AAA5}"/>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3900913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6FD78-1DC8-E58F-E2A3-4A12FE0A42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76051CE-CB15-F31A-A157-B0BFB14A44D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21D575C-CA1F-970B-0267-F17457921EF0}"/>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4FAEF74A-3927-084F-ABFE-88FF24D69D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A7299D-4E04-5D9A-32C8-1DDC237C6DAB}"/>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309664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FE708-5F33-8CFE-2288-99BC23B9A7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71644B-856C-B50B-A551-9A0837750B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23E1B4-7CC3-C7B5-FC41-6793F1632B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4D8344-FF9F-0991-DD64-7479BFA0A583}"/>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6" name="Footer Placeholder 5">
            <a:extLst>
              <a:ext uri="{FF2B5EF4-FFF2-40B4-BE49-F238E27FC236}">
                <a16:creationId xmlns:a16="http://schemas.microsoft.com/office/drawing/2014/main" id="{C8277CBC-4553-B7EC-0938-B85AB68895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5D9733-310C-BC0E-AB8B-E8F73891A3FE}"/>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3425971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56646-5D01-93EB-9E3A-53B3131C37A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72942F-A693-BFC9-EF32-0E8DF4A368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B9CB6B-874A-ECFA-19E0-0E194B1CA3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D41D9F5-C81C-2555-DCC2-4CE72E50DB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BABACC-52B2-058C-FD46-0C31B27393F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206EECD-DDCD-565C-885A-04A0299B9288}"/>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8" name="Footer Placeholder 7">
            <a:extLst>
              <a:ext uri="{FF2B5EF4-FFF2-40B4-BE49-F238E27FC236}">
                <a16:creationId xmlns:a16="http://schemas.microsoft.com/office/drawing/2014/main" id="{5FF03AF8-1F4A-0FA5-0346-A31A71E8A5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88C078-0B71-DB27-7736-0971F3325680}"/>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2555936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F2114-DA78-CA4F-2519-C82C8F21996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AEEBBB1-AFCC-0383-F321-07D0F9C9D200}"/>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4" name="Footer Placeholder 3">
            <a:extLst>
              <a:ext uri="{FF2B5EF4-FFF2-40B4-BE49-F238E27FC236}">
                <a16:creationId xmlns:a16="http://schemas.microsoft.com/office/drawing/2014/main" id="{CBF5084C-4E87-4C88-6291-B34AA3A30D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FA80B82-60AC-10F5-15C1-33E73EA68C39}"/>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249569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338D0C-D685-771A-4A7E-752DFEEFDCEC}"/>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3" name="Footer Placeholder 2">
            <a:extLst>
              <a:ext uri="{FF2B5EF4-FFF2-40B4-BE49-F238E27FC236}">
                <a16:creationId xmlns:a16="http://schemas.microsoft.com/office/drawing/2014/main" id="{9C8725B7-0A62-6D57-931F-2BF4399922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DBAC49D-674D-AB80-EE2F-C90400162525}"/>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42736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66A2B-17AD-EE8E-CCC2-486B746F7B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7D231B8-DB51-41C9-20B0-43CCB6C214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BA79EC-1AC8-C824-D8D4-554441145F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D59CB8-76ED-C6B9-7A64-05519ABDDAA2}"/>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6" name="Footer Placeholder 5">
            <a:extLst>
              <a:ext uri="{FF2B5EF4-FFF2-40B4-BE49-F238E27FC236}">
                <a16:creationId xmlns:a16="http://schemas.microsoft.com/office/drawing/2014/main" id="{602A0491-A83E-85E2-3362-E2FD494EE9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045F3D-7A63-C4E1-EAEC-3CF6BDDEF940}"/>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2117921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E5DF3-2FC7-D78B-679E-CBED8A1EF7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19353A3-297A-3A1D-E892-8582657904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C6284C9-BFF4-CD3B-74A3-DF37830DB1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91CD7D3-DD54-7E67-18F7-3791E20773CB}"/>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6" name="Footer Placeholder 5">
            <a:extLst>
              <a:ext uri="{FF2B5EF4-FFF2-40B4-BE49-F238E27FC236}">
                <a16:creationId xmlns:a16="http://schemas.microsoft.com/office/drawing/2014/main" id="{52A55B84-E71C-CCF1-9C33-160F249FDF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0D274E-62C8-86E0-B743-81CAC15119D7}"/>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3424947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0F607-03B5-18A1-9DA4-CD29AD4E04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D099B9-88A8-75DC-72C7-E4150B80F5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DB8BF1-3FB6-0AAF-A986-E9942C383EF4}"/>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1FE9371B-5439-4BB6-B54B-2190FA2E15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B5A08-2905-0783-3E2E-23D9BEC55596}"/>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487370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F6AA31-9492-5542-42C3-9D93F230F3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22ADEC-CD06-A3C0-323B-62A790C440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DA7999-9BD3-D4E3-0AFE-B86D4C0B22B3}"/>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6061F533-34DF-E539-9D1F-B6E9BA7D68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E8BC36-FAB8-C9C7-5D1C-33F83C078F9F}"/>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1909349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590701-F3F4-CABA-C9E9-21E31DAABF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948F4C-F1D1-34F5-DE8A-9E79D7336D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7B6114-F0EE-582E-C558-213F183048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43C992F1-E067-0D68-73C2-2B20A724D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C76009F-B244-3D34-FE32-D506205A75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3E1560A-2B76-4BC0-8D87-B4EEE1A13859}" type="slidenum">
              <a:rPr lang="en-GB" smtClean="0"/>
              <a:t>‹#›</a:t>
            </a:fld>
            <a:endParaRPr lang="en-GB"/>
          </a:p>
        </p:txBody>
      </p:sp>
    </p:spTree>
    <p:extLst>
      <p:ext uri="{BB962C8B-B14F-4D97-AF65-F5344CB8AC3E}">
        <p14:creationId xmlns:p14="http://schemas.microsoft.com/office/powerpoint/2010/main" val="2393549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DE124-AAAE-FA78-139B-8CA48E5F4695}"/>
              </a:ext>
            </a:extLst>
          </p:cNvPr>
          <p:cNvSpPr>
            <a:spLocks noGrp="1"/>
          </p:cNvSpPr>
          <p:nvPr>
            <p:ph type="ctrTitle"/>
          </p:nvPr>
        </p:nvSpPr>
        <p:spPr>
          <a:xfrm>
            <a:off x="0" y="0"/>
            <a:ext cx="12192000" cy="1100332"/>
          </a:xfrm>
        </p:spPr>
        <p:txBody>
          <a:bodyPr/>
          <a:lstStyle/>
          <a:p>
            <a:r>
              <a:rPr lang="en-GB" b="1" dirty="0">
                <a:latin typeface="Arial" panose="020B0604020202020204" pitchFamily="34" charset="0"/>
                <a:cs typeface="Arial" panose="020B0604020202020204" pitchFamily="34" charset="0"/>
              </a:rPr>
              <a:t>Holocaust Memorial Day</a:t>
            </a:r>
          </a:p>
        </p:txBody>
      </p:sp>
      <p:sp>
        <p:nvSpPr>
          <p:cNvPr id="3" name="Subtitle 2">
            <a:extLst>
              <a:ext uri="{FF2B5EF4-FFF2-40B4-BE49-F238E27FC236}">
                <a16:creationId xmlns:a16="http://schemas.microsoft.com/office/drawing/2014/main" id="{A3585047-DA91-30C0-6805-E98891A8C946}"/>
              </a:ext>
            </a:extLst>
          </p:cNvPr>
          <p:cNvSpPr>
            <a:spLocks noGrp="1"/>
          </p:cNvSpPr>
          <p:nvPr>
            <p:ph type="subTitle" idx="1"/>
          </p:nvPr>
        </p:nvSpPr>
        <p:spPr>
          <a:xfrm>
            <a:off x="0" y="1100332"/>
            <a:ext cx="12192000" cy="5757668"/>
          </a:xfrm>
        </p:spPr>
        <p:txBody>
          <a:bodyPr/>
          <a:lstStyle/>
          <a:p>
            <a:endParaRPr lang="en-GB" dirty="0"/>
          </a:p>
        </p:txBody>
      </p:sp>
      <p:pic>
        <p:nvPicPr>
          <p:cNvPr id="6" name="Picture 5">
            <a:extLst>
              <a:ext uri="{FF2B5EF4-FFF2-40B4-BE49-F238E27FC236}">
                <a16:creationId xmlns:a16="http://schemas.microsoft.com/office/drawing/2014/main" id="{5C5D4AB7-0B45-4569-D7B6-6C05C46794AF}"/>
              </a:ext>
            </a:extLst>
          </p:cNvPr>
          <p:cNvPicPr>
            <a:picLocks noChangeAspect="1"/>
          </p:cNvPicPr>
          <p:nvPr/>
        </p:nvPicPr>
        <p:blipFill>
          <a:blip r:embed="rId2"/>
          <a:stretch>
            <a:fillRect/>
          </a:stretch>
        </p:blipFill>
        <p:spPr>
          <a:xfrm>
            <a:off x="3217166" y="1100332"/>
            <a:ext cx="5757668" cy="5757668"/>
          </a:xfrm>
          <a:prstGeom prst="rect">
            <a:avLst/>
          </a:prstGeom>
        </p:spPr>
      </p:pic>
    </p:spTree>
    <p:extLst>
      <p:ext uri="{BB962C8B-B14F-4D97-AF65-F5344CB8AC3E}">
        <p14:creationId xmlns:p14="http://schemas.microsoft.com/office/powerpoint/2010/main" val="4043520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5A421-9AC1-325B-AE3B-2131EE310F3A}"/>
              </a:ext>
            </a:extLst>
          </p:cNvPr>
          <p:cNvSpPr>
            <a:spLocks noGrp="1"/>
          </p:cNvSpPr>
          <p:nvPr>
            <p:ph type="title"/>
          </p:nvPr>
        </p:nvSpPr>
        <p:spPr>
          <a:xfrm>
            <a:off x="0" y="0"/>
            <a:ext cx="12192000" cy="886265"/>
          </a:xfrm>
        </p:spPr>
        <p:txBody>
          <a:bodyPr>
            <a:normAutofit fontScale="90000"/>
          </a:bodyPr>
          <a:lstStyle/>
          <a:p>
            <a:r>
              <a:rPr lang="en-GB" b="1" dirty="0">
                <a:latin typeface="Arial" panose="020B0604020202020204" pitchFamily="34" charset="0"/>
                <a:cs typeface="Arial" panose="020B0604020202020204" pitchFamily="34" charset="0"/>
              </a:rPr>
              <a:t>Keywords</a:t>
            </a:r>
          </a:p>
        </p:txBody>
      </p:sp>
      <p:sp>
        <p:nvSpPr>
          <p:cNvPr id="3" name="Text Placeholder 2">
            <a:extLst>
              <a:ext uri="{FF2B5EF4-FFF2-40B4-BE49-F238E27FC236}">
                <a16:creationId xmlns:a16="http://schemas.microsoft.com/office/drawing/2014/main" id="{7E3E1389-B113-700A-4777-54E85ADD43BC}"/>
              </a:ext>
            </a:extLst>
          </p:cNvPr>
          <p:cNvSpPr>
            <a:spLocks noGrp="1"/>
          </p:cNvSpPr>
          <p:nvPr>
            <p:ph type="body" idx="1"/>
          </p:nvPr>
        </p:nvSpPr>
        <p:spPr>
          <a:xfrm>
            <a:off x="0" y="1046923"/>
            <a:ext cx="12192000" cy="5811078"/>
          </a:xfrm>
        </p:spPr>
        <p:txBody>
          <a:bodyPr>
            <a:normAutofit/>
          </a:bodyPr>
          <a:lstStyle/>
          <a:p>
            <a:pPr algn="just"/>
            <a:r>
              <a:rPr lang="en-US" sz="2500" b="1" dirty="0">
                <a:solidFill>
                  <a:schemeClr val="tx1"/>
                </a:solidFill>
                <a:latin typeface="Arial" panose="020B0604020202020204" pitchFamily="34" charset="0"/>
                <a:cs typeface="Arial" panose="020B0604020202020204" pitchFamily="34" charset="0"/>
              </a:rPr>
              <a:t>Holocaust </a:t>
            </a:r>
            <a:r>
              <a:rPr lang="en-US" sz="2500" dirty="0">
                <a:solidFill>
                  <a:schemeClr val="tx1"/>
                </a:solidFill>
                <a:latin typeface="Arial" panose="020B0604020202020204" pitchFamily="34" charset="0"/>
                <a:cs typeface="Arial" panose="020B0604020202020204" pitchFamily="34" charset="0"/>
              </a:rPr>
              <a:t>– A time during World War Two when millions of people, especially Jewish people, were treated very badly and killed because of who they were.</a:t>
            </a:r>
          </a:p>
          <a:p>
            <a:pPr algn="just"/>
            <a:endParaRPr lang="en-US" sz="2500" dirty="0">
              <a:solidFill>
                <a:schemeClr val="tx1"/>
              </a:solidFill>
              <a:latin typeface="Arial" panose="020B0604020202020204" pitchFamily="34" charset="0"/>
              <a:cs typeface="Arial" panose="020B0604020202020204" pitchFamily="34" charset="0"/>
            </a:endParaRPr>
          </a:p>
          <a:p>
            <a:pPr algn="just"/>
            <a:r>
              <a:rPr lang="en-US" sz="2500" b="1" dirty="0">
                <a:solidFill>
                  <a:schemeClr val="tx1"/>
                </a:solidFill>
                <a:latin typeface="Arial" panose="020B0604020202020204" pitchFamily="34" charset="0"/>
                <a:cs typeface="Arial" panose="020B0604020202020204" pitchFamily="34" charset="0"/>
              </a:rPr>
              <a:t>Remember</a:t>
            </a:r>
            <a:r>
              <a:rPr lang="en-US" sz="2500" dirty="0">
                <a:solidFill>
                  <a:schemeClr val="tx1"/>
                </a:solidFill>
                <a:latin typeface="Arial" panose="020B0604020202020204" pitchFamily="34" charset="0"/>
                <a:cs typeface="Arial" panose="020B0604020202020204" pitchFamily="34" charset="0"/>
              </a:rPr>
              <a:t> – To think about people and events from the past so they are not forgotten and we can learn from them.</a:t>
            </a:r>
          </a:p>
          <a:p>
            <a:pPr algn="just"/>
            <a:endParaRPr lang="en-US" sz="2500" dirty="0">
              <a:solidFill>
                <a:schemeClr val="tx1"/>
              </a:solidFill>
              <a:latin typeface="Arial" panose="020B0604020202020204" pitchFamily="34" charset="0"/>
              <a:cs typeface="Arial" panose="020B0604020202020204" pitchFamily="34" charset="0"/>
            </a:endParaRPr>
          </a:p>
          <a:p>
            <a:pPr algn="just"/>
            <a:r>
              <a:rPr lang="en-US" sz="2500" b="1" dirty="0">
                <a:solidFill>
                  <a:schemeClr val="tx1"/>
                </a:solidFill>
                <a:latin typeface="Arial" panose="020B0604020202020204" pitchFamily="34" charset="0"/>
                <a:cs typeface="Arial" panose="020B0604020202020204" pitchFamily="34" charset="0"/>
              </a:rPr>
              <a:t>Respect</a:t>
            </a:r>
            <a:r>
              <a:rPr lang="en-US" sz="2500" dirty="0">
                <a:solidFill>
                  <a:schemeClr val="tx1"/>
                </a:solidFill>
                <a:latin typeface="Arial" panose="020B0604020202020204" pitchFamily="34" charset="0"/>
                <a:cs typeface="Arial" panose="020B0604020202020204" pitchFamily="34" charset="0"/>
              </a:rPr>
              <a:t> – Treating others kindly and fairly, even when they are different from us.</a:t>
            </a:r>
            <a:endParaRPr lang="en-GB" sz="25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6340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1727A-156B-4C17-2C93-B46CA2576C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04341C-C3DA-EC57-6CB1-552BE5C0CD41}"/>
              </a:ext>
            </a:extLst>
          </p:cNvPr>
          <p:cNvSpPr>
            <a:spLocks noGrp="1"/>
          </p:cNvSpPr>
          <p:nvPr>
            <p:ph type="title"/>
          </p:nvPr>
        </p:nvSpPr>
        <p:spPr>
          <a:xfrm>
            <a:off x="0" y="0"/>
            <a:ext cx="12192000" cy="886265"/>
          </a:xfrm>
        </p:spPr>
        <p:txBody>
          <a:bodyPr>
            <a:normAutofit fontScale="90000"/>
          </a:bodyPr>
          <a:lstStyle/>
          <a:p>
            <a:r>
              <a:rPr lang="en-GB" b="1" dirty="0">
                <a:latin typeface="Arial" panose="020B0604020202020204" pitchFamily="34" charset="0"/>
                <a:cs typeface="Arial" panose="020B0604020202020204" pitchFamily="34" charset="0"/>
              </a:rPr>
              <a:t>Why we remember the Holocaust.</a:t>
            </a:r>
          </a:p>
        </p:txBody>
      </p:sp>
      <p:sp>
        <p:nvSpPr>
          <p:cNvPr id="3" name="Text Placeholder 2">
            <a:extLst>
              <a:ext uri="{FF2B5EF4-FFF2-40B4-BE49-F238E27FC236}">
                <a16:creationId xmlns:a16="http://schemas.microsoft.com/office/drawing/2014/main" id="{59C0A654-45EC-501E-B84C-3D48C936FBBF}"/>
              </a:ext>
            </a:extLst>
          </p:cNvPr>
          <p:cNvSpPr>
            <a:spLocks noGrp="1"/>
          </p:cNvSpPr>
          <p:nvPr>
            <p:ph type="body" idx="1"/>
          </p:nvPr>
        </p:nvSpPr>
        <p:spPr>
          <a:xfrm>
            <a:off x="0" y="886265"/>
            <a:ext cx="12192000" cy="5971735"/>
          </a:xfrm>
        </p:spPr>
        <p:txBody>
          <a:bodyPr>
            <a:normAutofit/>
          </a:bodyPr>
          <a:lstStyle/>
          <a:p>
            <a:pPr algn="just"/>
            <a:r>
              <a:rPr lang="en-US" sz="2500" dirty="0">
                <a:solidFill>
                  <a:schemeClr val="tx1"/>
                </a:solidFill>
                <a:latin typeface="Arial" panose="020B0604020202020204" pitchFamily="34" charset="0"/>
                <a:cs typeface="Arial" panose="020B0604020202020204" pitchFamily="34" charset="0"/>
              </a:rPr>
              <a:t>Holocaust Memorial Day is marked every year on January 27th. It is a time to remember the six million Jewish people who were murdered during the Holocaust, as well as millions of other people who were persecuted and killed by the Nazi regime and in later genocides. The date was chosen because it marks the liberation of Auschwitz-Birkenau concentration camp, one of the most well-known Nazi camps, in 1945.</a:t>
            </a:r>
          </a:p>
          <a:p>
            <a:pPr algn="just"/>
            <a:endParaRPr lang="en-US" sz="2500" dirty="0">
              <a:solidFill>
                <a:schemeClr val="tx1"/>
              </a:solidFill>
              <a:latin typeface="Arial" panose="020B0604020202020204" pitchFamily="34" charset="0"/>
              <a:cs typeface="Arial" panose="020B0604020202020204" pitchFamily="34" charset="0"/>
            </a:endParaRPr>
          </a:p>
          <a:p>
            <a:pPr algn="just"/>
            <a:r>
              <a:rPr lang="en-US" sz="2500" dirty="0">
                <a:solidFill>
                  <a:schemeClr val="tx1"/>
                </a:solidFill>
                <a:latin typeface="Arial" panose="020B0604020202020204" pitchFamily="34" charset="0"/>
                <a:cs typeface="Arial" panose="020B0604020202020204" pitchFamily="34" charset="0"/>
              </a:rPr>
              <a:t>The Holocaust shows what can happen when prejudice, racism and hatred are allowed to grow without challenge. Ordinary laws and systems were used to exclude, control and harm people simply because of who they were. Learning about these events helps us understand the importance of human rights, democracy and the rule of law and also why these values must be protected.</a:t>
            </a:r>
            <a:endParaRPr lang="en-GB" sz="25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7145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649BD-F04C-0F9B-A7A0-932049A4FC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5D691B-C63D-40BA-9180-124CD0154F63}"/>
              </a:ext>
            </a:extLst>
          </p:cNvPr>
          <p:cNvSpPr>
            <a:spLocks noGrp="1"/>
          </p:cNvSpPr>
          <p:nvPr>
            <p:ph type="title"/>
          </p:nvPr>
        </p:nvSpPr>
        <p:spPr>
          <a:xfrm>
            <a:off x="0" y="0"/>
            <a:ext cx="12192000" cy="886265"/>
          </a:xfrm>
        </p:spPr>
        <p:txBody>
          <a:bodyPr>
            <a:normAutofit fontScale="90000"/>
          </a:bodyPr>
          <a:lstStyle/>
          <a:p>
            <a:r>
              <a:rPr lang="en-GB" b="1" dirty="0">
                <a:latin typeface="Arial" panose="020B0604020202020204" pitchFamily="34" charset="0"/>
                <a:cs typeface="Arial" panose="020B0604020202020204" pitchFamily="34" charset="0"/>
              </a:rPr>
              <a:t>Why we remember the Holocaust.</a:t>
            </a:r>
          </a:p>
        </p:txBody>
      </p:sp>
      <p:sp>
        <p:nvSpPr>
          <p:cNvPr id="3" name="Text Placeholder 2">
            <a:extLst>
              <a:ext uri="{FF2B5EF4-FFF2-40B4-BE49-F238E27FC236}">
                <a16:creationId xmlns:a16="http://schemas.microsoft.com/office/drawing/2014/main" id="{DEEC55CF-6750-E854-2BEF-EBB53DF8E1CA}"/>
              </a:ext>
            </a:extLst>
          </p:cNvPr>
          <p:cNvSpPr>
            <a:spLocks noGrp="1"/>
          </p:cNvSpPr>
          <p:nvPr>
            <p:ph type="body" idx="1"/>
          </p:nvPr>
        </p:nvSpPr>
        <p:spPr>
          <a:xfrm>
            <a:off x="0" y="886265"/>
            <a:ext cx="12192000" cy="5971735"/>
          </a:xfrm>
        </p:spPr>
        <p:txBody>
          <a:bodyPr>
            <a:normAutofit/>
          </a:bodyPr>
          <a:lstStyle/>
          <a:p>
            <a:pPr algn="just"/>
            <a:r>
              <a:rPr lang="en-US" sz="2500" dirty="0">
                <a:solidFill>
                  <a:schemeClr val="tx1"/>
                </a:solidFill>
                <a:latin typeface="Arial" panose="020B0604020202020204" pitchFamily="34" charset="0"/>
                <a:cs typeface="Arial" panose="020B0604020202020204" pitchFamily="34" charset="0"/>
              </a:rPr>
              <a:t>Holocaust Memorial Day is not only about the past, but also about our responsibilities today. It encourages us to challenge discrimination, stand up for others and think carefully about our own choices and actions. </a:t>
            </a:r>
          </a:p>
          <a:p>
            <a:pPr algn="just"/>
            <a:endParaRPr lang="en-US" sz="2500" dirty="0">
              <a:solidFill>
                <a:schemeClr val="tx1"/>
              </a:solidFill>
              <a:latin typeface="Arial" panose="020B0604020202020204" pitchFamily="34" charset="0"/>
              <a:cs typeface="Arial" panose="020B0604020202020204" pitchFamily="34" charset="0"/>
            </a:endParaRPr>
          </a:p>
          <a:p>
            <a:pPr algn="just"/>
            <a:r>
              <a:rPr lang="en-US" sz="2500" dirty="0">
                <a:solidFill>
                  <a:schemeClr val="tx1"/>
                </a:solidFill>
                <a:latin typeface="Arial" panose="020B0604020202020204" pitchFamily="34" charset="0"/>
                <a:cs typeface="Arial" panose="020B0604020202020204" pitchFamily="34" charset="0"/>
              </a:rPr>
              <a:t>By remembering what happened, we are reminded of the importance of building a society based on respect, fairness and inclusion for everyone.</a:t>
            </a:r>
            <a:endParaRPr lang="en-GB" sz="2500" dirty="0">
              <a:solidFill>
                <a:schemeClr val="tx1"/>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A98850A-14FC-002D-52A8-7957DE9686CF}"/>
              </a:ext>
            </a:extLst>
          </p:cNvPr>
          <p:cNvPicPr>
            <a:picLocks noChangeAspect="1"/>
          </p:cNvPicPr>
          <p:nvPr/>
        </p:nvPicPr>
        <p:blipFill>
          <a:blip r:embed="rId2"/>
          <a:stretch>
            <a:fillRect/>
          </a:stretch>
        </p:blipFill>
        <p:spPr>
          <a:xfrm>
            <a:off x="3587198" y="3512931"/>
            <a:ext cx="5017604" cy="3345069"/>
          </a:xfrm>
          <a:prstGeom prst="rect">
            <a:avLst/>
          </a:prstGeom>
        </p:spPr>
      </p:pic>
    </p:spTree>
    <p:extLst>
      <p:ext uri="{BB962C8B-B14F-4D97-AF65-F5344CB8AC3E}">
        <p14:creationId xmlns:p14="http://schemas.microsoft.com/office/powerpoint/2010/main" val="80522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A15D89-CC3F-381A-F3EA-7AE1DF3F8281}"/>
              </a:ext>
            </a:extLst>
          </p:cNvPr>
          <p:cNvPicPr>
            <a:picLocks noChangeAspect="1"/>
          </p:cNvPicPr>
          <p:nvPr/>
        </p:nvPicPr>
        <p:blipFill>
          <a:blip r:embed="rId2"/>
          <a:stretch>
            <a:fillRect/>
          </a:stretch>
        </p:blipFill>
        <p:spPr>
          <a:xfrm>
            <a:off x="20876" y="-11784"/>
            <a:ext cx="12171124" cy="6869784"/>
          </a:xfrm>
          <a:prstGeom prst="rect">
            <a:avLst/>
          </a:prstGeom>
        </p:spPr>
      </p:pic>
    </p:spTree>
    <p:extLst>
      <p:ext uri="{BB962C8B-B14F-4D97-AF65-F5344CB8AC3E}">
        <p14:creationId xmlns:p14="http://schemas.microsoft.com/office/powerpoint/2010/main" val="338221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TotalTime>
  <Words>289</Words>
  <Application>Microsoft Office PowerPoint</Application>
  <PresentationFormat>Widescreen</PresentationFormat>
  <Paragraphs>15</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Aptos</vt:lpstr>
      <vt:lpstr>Aptos Display</vt:lpstr>
      <vt:lpstr>Arial</vt:lpstr>
      <vt:lpstr>Office Theme</vt:lpstr>
      <vt:lpstr>Holocaust Memorial Day</vt:lpstr>
      <vt:lpstr>Keywords</vt:lpstr>
      <vt:lpstr>Why we remember the Holocaust.</vt:lpstr>
      <vt:lpstr>Why we remember the Holocaust.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Sophie  Ashton</dc:creator>
  <cp:lastModifiedBy>Sophie  Ashton</cp:lastModifiedBy>
  <cp:revision>2</cp:revision>
  <dcterms:created xsi:type="dcterms:W3CDTF">2026-01-23T12:45:50Z</dcterms:created>
  <dcterms:modified xsi:type="dcterms:W3CDTF">2026-01-23T13:04:25Z</dcterms:modified>
</cp:coreProperties>
</file>