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70" r:id="rId4"/>
    <p:sldId id="257" r:id="rId5"/>
    <p:sldId id="271" r:id="rId6"/>
    <p:sldId id="258" r:id="rId7"/>
    <p:sldId id="259" r:id="rId8"/>
    <p:sldId id="260" r:id="rId9"/>
    <p:sldId id="261" r:id="rId10"/>
    <p:sldId id="262" r:id="rId11"/>
    <p:sldId id="263" r:id="rId12"/>
    <p:sldId id="265" r:id="rId13"/>
    <p:sldId id="266" r:id="rId14"/>
    <p:sldId id="26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5" autoAdjust="0"/>
    <p:restoredTop sz="94660"/>
  </p:normalViewPr>
  <p:slideViewPr>
    <p:cSldViewPr snapToGrid="0">
      <p:cViewPr varScale="1">
        <p:scale>
          <a:sx n="78" d="100"/>
          <a:sy n="78" d="100"/>
        </p:scale>
        <p:origin x="4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910F106-48BF-4A17-9506-3E98BE9D97A9}"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1280415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10F106-48BF-4A17-9506-3E98BE9D97A9}"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458021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10F106-48BF-4A17-9506-3E98BE9D97A9}"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2379731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910F106-48BF-4A17-9506-3E98BE9D97A9}"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3008677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910F106-48BF-4A17-9506-3E98BE9D97A9}" type="datetimeFigureOut">
              <a:rPr lang="en-GB" smtClean="0"/>
              <a:t>29/11/2018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2358671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910F106-48BF-4A17-9506-3E98BE9D97A9}" type="datetimeFigureOut">
              <a:rPr lang="en-GB" smtClean="0"/>
              <a:t>29/11/2018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605800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10F106-48BF-4A17-9506-3E98BE9D97A9}" type="datetimeFigureOut">
              <a:rPr lang="en-GB" smtClean="0"/>
              <a:t>29/11/2018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2163651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0F106-48BF-4A17-9506-3E98BE9D97A9}"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2907627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0F106-48BF-4A17-9506-3E98BE9D97A9}"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1450160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10F106-48BF-4A17-9506-3E98BE9D97A9}"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4104156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10F106-48BF-4A17-9506-3E98BE9D97A9}"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316B86-2C2F-40C8-B2AF-8931B22B8E30}" type="slidenum">
              <a:rPr lang="en-GB" smtClean="0"/>
              <a:t>‹#›</a:t>
            </a:fld>
            <a:endParaRPr lang="en-GB"/>
          </a:p>
        </p:txBody>
      </p:sp>
    </p:spTree>
    <p:extLst>
      <p:ext uri="{BB962C8B-B14F-4D97-AF65-F5344CB8AC3E}">
        <p14:creationId xmlns:p14="http://schemas.microsoft.com/office/powerpoint/2010/main" val="1673233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10F106-48BF-4A17-9506-3E98BE9D97A9}" type="datetimeFigureOut">
              <a:rPr lang="en-GB" smtClean="0"/>
              <a:t>29/11/2018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316B86-2C2F-40C8-B2AF-8931B22B8E30}" type="slidenum">
              <a:rPr lang="en-GB" smtClean="0"/>
              <a:t>‹#›</a:t>
            </a:fld>
            <a:endParaRPr lang="en-GB"/>
          </a:p>
        </p:txBody>
      </p:sp>
    </p:spTree>
    <p:extLst>
      <p:ext uri="{BB962C8B-B14F-4D97-AF65-F5344CB8AC3E}">
        <p14:creationId xmlns:p14="http://schemas.microsoft.com/office/powerpoint/2010/main" val="886408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49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3385" y="371475"/>
            <a:ext cx="2121918" cy="2121918"/>
          </a:xfrm>
          <a:prstGeom prst="rect">
            <a:avLst/>
          </a:prstGeom>
        </p:spPr>
      </p:pic>
      <p:sp>
        <p:nvSpPr>
          <p:cNvPr id="3" name="Rectangle 2"/>
          <p:cNvSpPr/>
          <p:nvPr/>
        </p:nvSpPr>
        <p:spPr>
          <a:xfrm>
            <a:off x="612476" y="3260585"/>
            <a:ext cx="11067690" cy="2123658"/>
          </a:xfrm>
          <a:prstGeom prst="rect">
            <a:avLst/>
          </a:prstGeom>
          <a:noFill/>
          <a:ln>
            <a:noFill/>
          </a:ln>
        </p:spPr>
        <p:txBody>
          <a:bodyPr wrap="square" lIns="91440" tIns="45720" rIns="91440" bIns="45720">
            <a:spAutoFit/>
            <a:scene3d>
              <a:camera prst="orthographicFront"/>
              <a:lightRig rig="threePt" dir="t"/>
            </a:scene3d>
            <a:sp3d extrusionH="57150">
              <a:bevelT w="38100" h="38100" prst="relaxedInset"/>
            </a:sp3d>
          </a:bodyPr>
          <a:lstStyle/>
          <a:p>
            <a:pPr algn="ctr"/>
            <a:r>
              <a:rPr lang="en-US" sz="6600" b="1" cap="none" spc="0" dirty="0" err="1" smtClean="0">
                <a:ln w="13462">
                  <a:solidFill>
                    <a:schemeClr val="accent6"/>
                  </a:solidFill>
                  <a:prstDash val="solid"/>
                </a:ln>
                <a:solidFill>
                  <a:schemeClr val="tx1">
                    <a:lumMod val="85000"/>
                    <a:lumOff val="15000"/>
                  </a:schemeClr>
                </a:solidFill>
                <a:effectLst>
                  <a:glow rad="63500">
                    <a:schemeClr val="accent6">
                      <a:satMod val="175000"/>
                      <a:alpha val="40000"/>
                    </a:schemeClr>
                  </a:glow>
                  <a:outerShdw dist="38100" dir="2700000" algn="bl" rotWithShape="0">
                    <a:schemeClr val="accent5"/>
                  </a:outerShdw>
                </a:effectLst>
              </a:rPr>
              <a:t>SMSC</a:t>
            </a:r>
            <a:endParaRPr lang="en-US" sz="6600" b="1" cap="none" spc="0" dirty="0" smtClean="0">
              <a:ln w="13462">
                <a:solidFill>
                  <a:schemeClr val="accent6"/>
                </a:solidFill>
                <a:prstDash val="solid"/>
              </a:ln>
              <a:solidFill>
                <a:schemeClr val="tx1">
                  <a:lumMod val="85000"/>
                  <a:lumOff val="15000"/>
                </a:schemeClr>
              </a:solidFill>
              <a:effectLst>
                <a:glow rad="63500">
                  <a:schemeClr val="accent6">
                    <a:satMod val="175000"/>
                    <a:alpha val="40000"/>
                  </a:schemeClr>
                </a:glow>
                <a:outerShdw dist="38100" dir="2700000" algn="bl" rotWithShape="0">
                  <a:schemeClr val="accent5"/>
                </a:outerShdw>
              </a:effectLst>
            </a:endParaRPr>
          </a:p>
          <a:p>
            <a:pPr algn="ctr"/>
            <a:r>
              <a:rPr lang="en-US" sz="6600" b="1" dirty="0" smtClean="0">
                <a:ln w="13462">
                  <a:solidFill>
                    <a:schemeClr val="accent6"/>
                  </a:solidFill>
                  <a:prstDash val="solid"/>
                </a:ln>
                <a:solidFill>
                  <a:schemeClr val="tx1">
                    <a:lumMod val="85000"/>
                    <a:lumOff val="15000"/>
                  </a:schemeClr>
                </a:solidFill>
                <a:effectLst>
                  <a:glow rad="63500">
                    <a:schemeClr val="accent6">
                      <a:satMod val="175000"/>
                      <a:alpha val="40000"/>
                    </a:schemeClr>
                  </a:glow>
                  <a:outerShdw dist="38100" dir="2700000" algn="bl" rotWithShape="0">
                    <a:schemeClr val="accent5"/>
                  </a:outerShdw>
                </a:effectLst>
              </a:rPr>
              <a:t>New Woodlands School</a:t>
            </a:r>
            <a:endParaRPr lang="en-US" sz="6600" b="1" cap="none" spc="0" dirty="0">
              <a:ln w="13462">
                <a:solidFill>
                  <a:schemeClr val="accent6"/>
                </a:solidFill>
                <a:prstDash val="solid"/>
              </a:ln>
              <a:solidFill>
                <a:schemeClr val="tx1">
                  <a:lumMod val="85000"/>
                  <a:lumOff val="15000"/>
                </a:schemeClr>
              </a:solidFill>
              <a:effectLst>
                <a:glow rad="63500">
                  <a:schemeClr val="accent6">
                    <a:satMod val="175000"/>
                    <a:alpha val="40000"/>
                  </a:schemeClr>
                </a:glow>
                <a:outerShdw dist="38100" dir="2700000" algn="bl" rotWithShape="0">
                  <a:schemeClr val="accent5"/>
                </a:outerShdw>
              </a:effectLst>
            </a:endParaRPr>
          </a:p>
        </p:txBody>
      </p:sp>
    </p:spTree>
    <p:extLst>
      <p:ext uri="{BB962C8B-B14F-4D97-AF65-F5344CB8AC3E}">
        <p14:creationId xmlns:p14="http://schemas.microsoft.com/office/powerpoint/2010/main" val="14302471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312845" y="1683017"/>
            <a:ext cx="2214880" cy="411947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Spiritual </a:t>
            </a:r>
          </a:p>
          <a:p>
            <a:endParaRPr lang="en-GB" sz="1600" b="1" u="sng" dirty="0" smtClean="0">
              <a:effectLst>
                <a:outerShdw blurRad="38100" dist="38100" dir="2700000" algn="tl">
                  <a:srgbClr val="000000">
                    <a:alpha val="43137"/>
                  </a:srgbClr>
                </a:outerShdw>
              </a:effectLst>
              <a:latin typeface="Bradley Hand ITC" panose="03070402050302030203" pitchFamily="66" charset="0"/>
            </a:endParaRPr>
          </a:p>
          <a:p>
            <a:r>
              <a:rPr lang="en-US" sz="1400" dirty="0"/>
              <a:t>Developing a logical </a:t>
            </a:r>
            <a:r>
              <a:rPr lang="en-US" sz="1400" dirty="0" smtClean="0"/>
              <a:t>approach and how mathematics can be used to explain the world around us promotes </a:t>
            </a:r>
            <a:r>
              <a:rPr lang="en-US" sz="1400" dirty="0"/>
              <a:t>the spiritual growth of our students. </a:t>
            </a:r>
            <a:endParaRPr lang="en-US" sz="1400" dirty="0" smtClean="0"/>
          </a:p>
          <a:p>
            <a:endParaRPr lang="en-GB" sz="1400" u="sng" dirty="0" smtClean="0">
              <a:latin typeface="Bradley Hand ITC" panose="03070402050302030203" pitchFamily="66" charset="0"/>
            </a:endParaRPr>
          </a:p>
          <a:p>
            <a:pPr marL="285750" indent="-285750" algn="l">
              <a:buFont typeface="Wingdings" panose="05000000000000000000" pitchFamily="2" charset="2"/>
              <a:buChar char="v"/>
            </a:pPr>
            <a:r>
              <a:rPr lang="en-US" sz="1400" dirty="0">
                <a:latin typeface="Bradley Hand ITC" panose="03070402050302030203" pitchFamily="66" charset="0"/>
              </a:rPr>
              <a:t>N</a:t>
            </a:r>
            <a:r>
              <a:rPr lang="en-US" sz="1400" dirty="0" smtClean="0">
                <a:latin typeface="Bradley Hand ITC" panose="03070402050302030203" pitchFamily="66" charset="0"/>
              </a:rPr>
              <a:t>aturally </a:t>
            </a:r>
            <a:r>
              <a:rPr lang="en-US" sz="1400" dirty="0">
                <a:latin typeface="Bradley Hand ITC" panose="03070402050302030203" pitchFamily="66" charset="0"/>
              </a:rPr>
              <a:t>occurring </a:t>
            </a:r>
            <a:r>
              <a:rPr lang="en-US" sz="1400" dirty="0" smtClean="0">
                <a:latin typeface="Bradley Hand ITC" panose="03070402050302030203" pitchFamily="66" charset="0"/>
              </a:rPr>
              <a:t>patterns/sequences </a:t>
            </a:r>
          </a:p>
          <a:p>
            <a:pPr marL="285750" indent="-285750" algn="l">
              <a:buFont typeface="Wingdings" panose="05000000000000000000" pitchFamily="2" charset="2"/>
              <a:buChar char="v"/>
            </a:pPr>
            <a:r>
              <a:rPr lang="en-US" sz="1400" dirty="0">
                <a:latin typeface="Bradley Hand ITC" panose="03070402050302030203" pitchFamily="66" charset="0"/>
              </a:rPr>
              <a:t>Consider the concept of infinity </a:t>
            </a:r>
            <a:endParaRPr lang="en-US" sz="1400" dirty="0" smtClean="0">
              <a:latin typeface="Bradley Hand ITC" panose="03070402050302030203" pitchFamily="66" charset="0"/>
            </a:endParaRPr>
          </a:p>
          <a:p>
            <a:pPr marL="285750" indent="-285750" algn="l">
              <a:buFont typeface="Wingdings" panose="05000000000000000000" pitchFamily="2" charset="2"/>
              <a:buChar char="v"/>
            </a:pPr>
            <a:r>
              <a:rPr lang="en-US" sz="1400" dirty="0">
                <a:latin typeface="Bradley Hand ITC" panose="03070402050302030203" pitchFamily="66" charset="0"/>
              </a:rPr>
              <a:t>the golden </a:t>
            </a:r>
            <a:r>
              <a:rPr lang="en-US" sz="1400" dirty="0" smtClean="0">
                <a:latin typeface="Bradley Hand ITC" panose="03070402050302030203" pitchFamily="66" charset="0"/>
              </a:rPr>
              <a:t>ratio</a:t>
            </a:r>
          </a:p>
          <a:p>
            <a:pPr marL="285750" indent="-285750" algn="l">
              <a:buFont typeface="Wingdings" panose="05000000000000000000" pitchFamily="2" charset="2"/>
              <a:buChar char="v"/>
            </a:pPr>
            <a:endParaRPr lang="en-GB" sz="1400" dirty="0">
              <a:latin typeface="Bradley Hand ITC" panose="03070402050302030203" pitchFamily="66" charset="0"/>
            </a:endParaRPr>
          </a:p>
        </p:txBody>
      </p:sp>
      <p:sp>
        <p:nvSpPr>
          <p:cNvPr id="5" name="Subtitle 2"/>
          <p:cNvSpPr txBox="1">
            <a:spLocks/>
          </p:cNvSpPr>
          <p:nvPr/>
        </p:nvSpPr>
        <p:spPr>
          <a:xfrm>
            <a:off x="3039957" y="1681261"/>
            <a:ext cx="2214880" cy="436958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Moral </a:t>
            </a:r>
          </a:p>
          <a:p>
            <a:endParaRPr lang="en-GB" sz="1600" b="1" u="sng" dirty="0" smtClean="0">
              <a:effectLst>
                <a:outerShdw blurRad="38100" dist="38100" dir="2700000" algn="tl">
                  <a:srgbClr val="000000">
                    <a:alpha val="43137"/>
                  </a:srgbClr>
                </a:outerShdw>
              </a:effectLst>
              <a:latin typeface="Bradley Hand ITC" panose="03070402050302030203" pitchFamily="66" charset="0"/>
            </a:endParaRPr>
          </a:p>
          <a:p>
            <a:pPr algn="l"/>
            <a:r>
              <a:rPr lang="en-US" sz="1400" dirty="0" smtClean="0"/>
              <a:t>Solving problems and </a:t>
            </a:r>
            <a:r>
              <a:rPr lang="en-US" sz="1400" dirty="0"/>
              <a:t>understand how decisions are made </a:t>
            </a:r>
            <a:r>
              <a:rPr lang="en-US" sz="1400" dirty="0" smtClean="0"/>
              <a:t>and through </a:t>
            </a:r>
            <a:r>
              <a:rPr lang="en-US" sz="1400" dirty="0"/>
              <a:t>these scenarios, students understand that certain choices may have different consequences and outcomes</a:t>
            </a:r>
            <a:r>
              <a:rPr lang="en-US" sz="1400" dirty="0" smtClean="0"/>
              <a:t>.</a:t>
            </a:r>
          </a:p>
          <a:p>
            <a:pPr algn="l"/>
            <a:endParaRPr lang="en-US" sz="1400" dirty="0" smtClean="0"/>
          </a:p>
          <a:p>
            <a:pPr marL="285750" indent="-285750" algn="l">
              <a:buFont typeface="Wingdings" panose="05000000000000000000" pitchFamily="2" charset="2"/>
              <a:buChar char="v"/>
            </a:pPr>
            <a:r>
              <a:rPr lang="en-US" sz="1400" dirty="0" smtClean="0"/>
              <a:t> </a:t>
            </a:r>
            <a:r>
              <a:rPr lang="en-GB" sz="1400" dirty="0" smtClean="0">
                <a:latin typeface="Bradley Hand ITC" panose="03070402050302030203" pitchFamily="66" charset="0"/>
              </a:rPr>
              <a:t>Sharing equally.</a:t>
            </a:r>
          </a:p>
          <a:p>
            <a:pPr marL="285750" indent="-285750" algn="l">
              <a:buFont typeface="Wingdings" panose="05000000000000000000" pitchFamily="2" charset="2"/>
              <a:buChar char="v"/>
            </a:pPr>
            <a:r>
              <a:rPr lang="en-GB" sz="1400" dirty="0" smtClean="0">
                <a:latin typeface="Bradley Hand ITC" panose="03070402050302030203" pitchFamily="66" charset="0"/>
              </a:rPr>
              <a:t>Bias and misleading graphs within the media </a:t>
            </a:r>
          </a:p>
          <a:p>
            <a:pPr marL="285750" indent="-285750" algn="l">
              <a:buFont typeface="Wingdings" panose="05000000000000000000" pitchFamily="2" charset="2"/>
              <a:buChar char="v"/>
            </a:pPr>
            <a:r>
              <a:rPr lang="en-GB" sz="1400" dirty="0" smtClean="0">
                <a:latin typeface="Bradley Hand ITC" panose="03070402050302030203" pitchFamily="66" charset="0"/>
              </a:rPr>
              <a:t>Ideas of fairness.</a:t>
            </a:r>
          </a:p>
          <a:p>
            <a:pPr algn="l"/>
            <a:endParaRPr lang="en-GB" sz="1400" dirty="0">
              <a:latin typeface="Bradley Hand ITC" panose="03070402050302030203" pitchFamily="66" charset="0"/>
            </a:endParaRPr>
          </a:p>
        </p:txBody>
      </p:sp>
      <p:sp>
        <p:nvSpPr>
          <p:cNvPr id="6" name="Subtitle 2"/>
          <p:cNvSpPr txBox="1">
            <a:spLocks/>
          </p:cNvSpPr>
          <p:nvPr/>
        </p:nvSpPr>
        <p:spPr>
          <a:xfrm>
            <a:off x="5767069" y="1679505"/>
            <a:ext cx="2428663" cy="451809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Social   </a:t>
            </a:r>
          </a:p>
          <a:p>
            <a:endParaRPr lang="en-GB" sz="1600" b="1" u="sng" dirty="0" smtClean="0">
              <a:effectLst>
                <a:outerShdw blurRad="38100" dist="38100" dir="2700000" algn="tl">
                  <a:srgbClr val="000000">
                    <a:alpha val="43137"/>
                  </a:srgbClr>
                </a:outerShdw>
              </a:effectLst>
              <a:latin typeface="Bradley Hand ITC" panose="03070402050302030203" pitchFamily="66" charset="0"/>
            </a:endParaRPr>
          </a:p>
          <a:p>
            <a:pPr algn="l"/>
            <a:r>
              <a:rPr lang="en-US" sz="1400" dirty="0" smtClean="0"/>
              <a:t>Students </a:t>
            </a:r>
            <a:r>
              <a:rPr lang="en-US" sz="1400" dirty="0"/>
              <a:t>are encouraged to communicate mathematically when discussing, explaining and presenting ideas, through which they are able to develop their Mathematical reasoning skills. </a:t>
            </a:r>
            <a:endParaRPr lang="en-US" sz="1400" dirty="0" smtClean="0"/>
          </a:p>
          <a:p>
            <a:pPr algn="l"/>
            <a:endParaRPr lang="en-US" sz="1400" dirty="0" smtClean="0"/>
          </a:p>
          <a:p>
            <a:pPr marL="285750" indent="-285750" algn="l">
              <a:buFont typeface="Wingdings" panose="05000000000000000000" pitchFamily="2" charset="2"/>
              <a:buChar char="v"/>
            </a:pPr>
            <a:r>
              <a:rPr lang="en-GB" sz="1400" dirty="0" smtClean="0">
                <a:latin typeface="Bradley Hand ITC" panose="03070402050302030203" pitchFamily="66" charset="0"/>
              </a:rPr>
              <a:t>Turn Taking and listening. </a:t>
            </a:r>
          </a:p>
          <a:p>
            <a:pPr marL="285750" indent="-285750" algn="l">
              <a:buFont typeface="Wingdings" panose="05000000000000000000" pitchFamily="2" charset="2"/>
              <a:buChar char="v"/>
            </a:pPr>
            <a:r>
              <a:rPr lang="en-US" sz="1400" dirty="0" smtClean="0">
                <a:latin typeface="Bradley Hand ITC" panose="03070402050302030203" pitchFamily="66" charset="0"/>
              </a:rPr>
              <a:t>Communicate mathematically</a:t>
            </a:r>
          </a:p>
          <a:p>
            <a:pPr marL="285750" indent="-285750" algn="l">
              <a:buFont typeface="Wingdings" panose="05000000000000000000" pitchFamily="2" charset="2"/>
              <a:buChar char="v"/>
            </a:pPr>
            <a:r>
              <a:rPr lang="en-GB" sz="1400" dirty="0" smtClean="0">
                <a:latin typeface="Bradley Hand ITC" panose="03070402050302030203" pitchFamily="66" charset="0"/>
              </a:rPr>
              <a:t>Cooperation. </a:t>
            </a:r>
          </a:p>
          <a:p>
            <a:pPr marL="285750" indent="-285750" algn="l">
              <a:buFont typeface="Wingdings" panose="05000000000000000000" pitchFamily="2" charset="2"/>
              <a:buChar char="v"/>
            </a:pPr>
            <a:r>
              <a:rPr lang="en-GB" sz="1400" dirty="0" smtClean="0">
                <a:latin typeface="Bradley Hand ITC" panose="03070402050302030203" pitchFamily="66" charset="0"/>
              </a:rPr>
              <a:t>Recognition of perseverance. </a:t>
            </a:r>
          </a:p>
          <a:p>
            <a:pPr algn="l"/>
            <a:endParaRPr lang="en-GB" sz="1400" dirty="0"/>
          </a:p>
          <a:p>
            <a:pPr marL="285750" indent="-285750" algn="l">
              <a:buFont typeface="Wingdings" panose="05000000000000000000" pitchFamily="2" charset="2"/>
              <a:buChar char="v"/>
            </a:pPr>
            <a:endParaRPr lang="en-GB" sz="1400" dirty="0">
              <a:latin typeface="Bradley Hand ITC" panose="03070402050302030203" pitchFamily="66" charset="0"/>
            </a:endParaRPr>
          </a:p>
        </p:txBody>
      </p:sp>
      <p:sp>
        <p:nvSpPr>
          <p:cNvPr id="8" name="Subtitle 2"/>
          <p:cNvSpPr txBox="1">
            <a:spLocks/>
          </p:cNvSpPr>
          <p:nvPr/>
        </p:nvSpPr>
        <p:spPr>
          <a:xfrm>
            <a:off x="8494181" y="1679505"/>
            <a:ext cx="2309284" cy="412298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Cultural </a:t>
            </a:r>
          </a:p>
          <a:p>
            <a:endParaRPr lang="en-GB" sz="1600" b="1" u="sng" dirty="0" smtClean="0">
              <a:effectLst>
                <a:outerShdw blurRad="38100" dist="38100" dir="2700000" algn="tl">
                  <a:srgbClr val="000000">
                    <a:alpha val="43137"/>
                  </a:srgbClr>
                </a:outerShdw>
              </a:effectLst>
              <a:latin typeface="Bradley Hand ITC" panose="03070402050302030203" pitchFamily="66" charset="0"/>
            </a:endParaRPr>
          </a:p>
          <a:p>
            <a:pPr algn="l"/>
            <a:r>
              <a:rPr lang="en-US" sz="1400" dirty="0" smtClean="0"/>
              <a:t>Mathematics </a:t>
            </a:r>
            <a:r>
              <a:rPr lang="en-US" sz="1400" dirty="0"/>
              <a:t>is the universal language of the world and we aim to develop a realization that many topics we learn today </a:t>
            </a:r>
            <a:r>
              <a:rPr lang="en-US" sz="1400" dirty="0" smtClean="0"/>
              <a:t>have been developed globally.</a:t>
            </a:r>
          </a:p>
          <a:p>
            <a:pPr algn="l"/>
            <a:endParaRPr lang="en-US" sz="1400" dirty="0" smtClean="0"/>
          </a:p>
          <a:p>
            <a:pPr marL="285750" indent="-285750" algn="l">
              <a:buFont typeface="Wingdings" panose="05000000000000000000" pitchFamily="2" charset="2"/>
              <a:buChar char="v"/>
            </a:pPr>
            <a:r>
              <a:rPr lang="en-GB" sz="1400" dirty="0" smtClean="0">
                <a:latin typeface="Bradley Hand ITC" panose="03070402050302030203" pitchFamily="66" charset="0"/>
              </a:rPr>
              <a:t>Architecture/History.</a:t>
            </a:r>
          </a:p>
          <a:p>
            <a:pPr marL="285750" indent="-285750" algn="l">
              <a:buFont typeface="Wingdings" panose="05000000000000000000" pitchFamily="2" charset="2"/>
              <a:buChar char="v"/>
            </a:pPr>
            <a:r>
              <a:rPr lang="en-GB" sz="1400" dirty="0" err="1" smtClean="0">
                <a:latin typeface="Bradley Hand ITC" panose="03070402050302030203" pitchFamily="66" charset="0"/>
              </a:rPr>
              <a:t>Rangoli</a:t>
            </a:r>
            <a:r>
              <a:rPr lang="en-GB" sz="1400" dirty="0" smtClean="0">
                <a:latin typeface="Bradley Hand ITC" panose="03070402050302030203" pitchFamily="66" charset="0"/>
              </a:rPr>
              <a:t> patterns </a:t>
            </a:r>
          </a:p>
          <a:p>
            <a:pPr marL="285750" indent="-285750" algn="l">
              <a:buFont typeface="Wingdings" panose="05000000000000000000" pitchFamily="2" charset="2"/>
              <a:buChar char="v"/>
            </a:pPr>
            <a:r>
              <a:rPr lang="en-GB" sz="1400" dirty="0" smtClean="0">
                <a:latin typeface="Bradley Hand ITC" panose="03070402050302030203" pitchFamily="66" charset="0"/>
              </a:rPr>
              <a:t>Currency from across the world (Sterling pounds, Dollars, Euros </a:t>
            </a:r>
            <a:r>
              <a:rPr lang="en-GB" sz="1400" dirty="0" err="1" smtClean="0">
                <a:latin typeface="Bradley Hand ITC" panose="03070402050302030203" pitchFamily="66" charset="0"/>
              </a:rPr>
              <a:t>etc</a:t>
            </a:r>
            <a:r>
              <a:rPr lang="en-GB" sz="1400" dirty="0" smtClean="0">
                <a:latin typeface="Bradley Hand ITC" panose="03070402050302030203" pitchFamily="66" charset="0"/>
              </a:rPr>
              <a:t>…)</a:t>
            </a:r>
          </a:p>
          <a:p>
            <a:pPr algn="l"/>
            <a:endParaRPr lang="en-GB" sz="1400" dirty="0" smtClean="0">
              <a:latin typeface="Bradley Hand ITC" panose="03070402050302030203" pitchFamily="66" charset="0"/>
            </a:endParaRPr>
          </a:p>
          <a:p>
            <a:pPr algn="l"/>
            <a:endParaRPr lang="en-GB" sz="1400" dirty="0">
              <a:latin typeface="Bradley Hand ITC" panose="03070402050302030203" pitchFamily="66" charset="0"/>
            </a:endParaRPr>
          </a:p>
        </p:txBody>
      </p:sp>
      <p:sp>
        <p:nvSpPr>
          <p:cNvPr id="9" name="Title 1"/>
          <p:cNvSpPr>
            <a:spLocks noGrp="1"/>
          </p:cNvSpPr>
          <p:nvPr>
            <p:ph type="ctrTitle"/>
          </p:nvPr>
        </p:nvSpPr>
        <p:spPr>
          <a:xfrm>
            <a:off x="3928110" y="866457"/>
            <a:ext cx="3820160" cy="604837"/>
          </a:xfrm>
        </p:spPr>
        <p:txBody>
          <a:bodyPr>
            <a:noAutofit/>
          </a:bodyPr>
          <a:lstStyle/>
          <a:p>
            <a:r>
              <a:rPr lang="en-GB" sz="2000" b="1" u="sng" dirty="0" smtClean="0">
                <a:effectLst>
                  <a:outerShdw blurRad="38100" dist="38100" dir="2700000" algn="tl">
                    <a:srgbClr val="000000">
                      <a:alpha val="43137"/>
                    </a:srgbClr>
                  </a:outerShdw>
                </a:effectLst>
                <a:latin typeface="Bradley Hand ITC" panose="03070402050302030203" pitchFamily="66" charset="0"/>
              </a:rPr>
              <a:t>Incorporating SMSC in Maths</a:t>
            </a:r>
            <a:endParaRPr lang="en-GB" sz="2000" b="1" u="sng" dirty="0">
              <a:effectLst>
                <a:outerShdw blurRad="38100" dist="38100" dir="2700000" algn="tl">
                  <a:srgbClr val="000000">
                    <a:alpha val="43137"/>
                  </a:srgbClr>
                </a:outerShdw>
              </a:effectLst>
              <a:latin typeface="Bradley Hand ITC" panose="03070402050302030203" pitchFamily="66"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2890" y="57511"/>
            <a:ext cx="990600" cy="990600"/>
          </a:xfrm>
          <a:prstGeom prst="rect">
            <a:avLst/>
          </a:prstGeom>
        </p:spPr>
      </p:pic>
    </p:spTree>
    <p:extLst>
      <p:ext uri="{BB962C8B-B14F-4D97-AF65-F5344CB8AC3E}">
        <p14:creationId xmlns:p14="http://schemas.microsoft.com/office/powerpoint/2010/main" val="37983032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312845" y="2066843"/>
            <a:ext cx="2214880" cy="411947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Spiritual </a:t>
            </a:r>
          </a:p>
          <a:p>
            <a:r>
              <a:rPr lang="en-GB" sz="1400" dirty="0" smtClean="0"/>
              <a:t>Exposure to the limitations and abuse of the internet where they question and justify the aims, values and principles of their own and others’ belief systems.</a:t>
            </a:r>
          </a:p>
          <a:p>
            <a:pPr marL="285750" indent="-285750" algn="l">
              <a:buFont typeface="Wingdings" panose="05000000000000000000" pitchFamily="2" charset="2"/>
              <a:buChar char="v"/>
            </a:pPr>
            <a:r>
              <a:rPr lang="en-GB" sz="1400" dirty="0" smtClean="0">
                <a:latin typeface="Bradley Hand ITC" panose="03070402050302030203" pitchFamily="66" charset="0"/>
              </a:rPr>
              <a:t>Design and construction of digital products </a:t>
            </a:r>
          </a:p>
          <a:p>
            <a:pPr marL="285750" indent="-285750" algn="l">
              <a:buFont typeface="Wingdings" panose="05000000000000000000" pitchFamily="2" charset="2"/>
              <a:buChar char="v"/>
            </a:pPr>
            <a:r>
              <a:rPr lang="en-GB" sz="1400" dirty="0" smtClean="0">
                <a:latin typeface="Bradley Hand ITC" panose="03070402050302030203" pitchFamily="66" charset="0"/>
              </a:rPr>
              <a:t>Self-esteem through the presentation of  work to</a:t>
            </a:r>
          </a:p>
          <a:p>
            <a:pPr marL="285750" indent="-285750" algn="l">
              <a:buFont typeface="Wingdings" panose="05000000000000000000" pitchFamily="2" charset="2"/>
              <a:buChar char="v"/>
            </a:pPr>
            <a:r>
              <a:rPr lang="en-GB" sz="1400" dirty="0" smtClean="0">
                <a:latin typeface="Bradley Hand ITC" panose="03070402050302030203" pitchFamily="66" charset="0"/>
              </a:rPr>
              <a:t>Explore how ideas in computing have inspired others. </a:t>
            </a:r>
            <a:endParaRPr lang="en-GB" sz="1400" dirty="0">
              <a:latin typeface="Bradley Hand ITC" panose="03070402050302030203" pitchFamily="66" charset="0"/>
            </a:endParaRPr>
          </a:p>
        </p:txBody>
      </p:sp>
      <p:sp>
        <p:nvSpPr>
          <p:cNvPr id="5" name="Subtitle 2"/>
          <p:cNvSpPr txBox="1">
            <a:spLocks/>
          </p:cNvSpPr>
          <p:nvPr/>
        </p:nvSpPr>
        <p:spPr>
          <a:xfrm>
            <a:off x="3039957" y="2065087"/>
            <a:ext cx="2214880" cy="436958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Moral </a:t>
            </a:r>
          </a:p>
          <a:p>
            <a:r>
              <a:rPr lang="en-GB" sz="1400" dirty="0" smtClean="0"/>
              <a:t>How ICT developments have had an impact on the environment as technology has meant that ways of working have been changed.</a:t>
            </a:r>
          </a:p>
          <a:p>
            <a:endParaRPr lang="en-GB" sz="1400" dirty="0" smtClean="0"/>
          </a:p>
          <a:p>
            <a:pPr marL="285750" indent="-285750" algn="l">
              <a:buFont typeface="Wingdings" panose="05000000000000000000" pitchFamily="2" charset="2"/>
              <a:buChar char="v"/>
            </a:pPr>
            <a:r>
              <a:rPr lang="en-GB" sz="1400" dirty="0">
                <a:latin typeface="Bradley Hand ITC" panose="03070402050302030203" pitchFamily="66" charset="0"/>
              </a:rPr>
              <a:t>D</a:t>
            </a:r>
            <a:r>
              <a:rPr lang="en-GB" sz="1400" dirty="0" smtClean="0">
                <a:latin typeface="Bradley Hand ITC" panose="03070402050302030203" pitchFamily="66" charset="0"/>
              </a:rPr>
              <a:t>ue regard to e-safety.</a:t>
            </a:r>
          </a:p>
          <a:p>
            <a:pPr marL="285750" indent="-285750" algn="l">
              <a:buFont typeface="Wingdings" panose="05000000000000000000" pitchFamily="2" charset="2"/>
              <a:buChar char="v"/>
            </a:pPr>
            <a:r>
              <a:rPr lang="en-GB" sz="1400" dirty="0">
                <a:latin typeface="Bradley Hand ITC" panose="03070402050302030203" pitchFamily="66" charset="0"/>
              </a:rPr>
              <a:t>R</a:t>
            </a:r>
            <a:r>
              <a:rPr lang="en-GB" sz="1400" dirty="0" smtClean="0">
                <a:latin typeface="Bradley Hand ITC" panose="03070402050302030203" pitchFamily="66" charset="0"/>
              </a:rPr>
              <a:t>espect for other people’s views and opinions.</a:t>
            </a:r>
          </a:p>
          <a:p>
            <a:pPr marL="285750" indent="-285750" algn="l">
              <a:buFont typeface="Wingdings" panose="05000000000000000000" pitchFamily="2" charset="2"/>
              <a:buChar char="v"/>
            </a:pPr>
            <a:r>
              <a:rPr lang="en-GB" sz="1400" dirty="0" smtClean="0">
                <a:latin typeface="Bradley Hand ITC" panose="03070402050302030203" pitchFamily="66" charset="0"/>
              </a:rPr>
              <a:t>Issues around copyright and plagiarism.</a:t>
            </a:r>
            <a:endParaRPr lang="en-GB" sz="1400" b="1" u="sng" dirty="0" smtClean="0">
              <a:effectLst>
                <a:outerShdw blurRad="38100" dist="38100" dir="2700000" algn="tl">
                  <a:srgbClr val="000000">
                    <a:alpha val="43137"/>
                  </a:srgbClr>
                </a:outerShdw>
              </a:effectLst>
              <a:latin typeface="Bradley Hand ITC" panose="03070402050302030203" pitchFamily="66" charset="0"/>
            </a:endParaRPr>
          </a:p>
          <a:p>
            <a:pPr marL="285750" indent="-285750">
              <a:buFont typeface="Wingdings" panose="05000000000000000000" pitchFamily="2" charset="2"/>
              <a:buChar char="v"/>
            </a:pPr>
            <a:endParaRPr lang="en-GB" sz="1600" b="1" u="sng" dirty="0" smtClean="0">
              <a:effectLst>
                <a:outerShdw blurRad="38100" dist="38100" dir="2700000" algn="tl">
                  <a:srgbClr val="000000">
                    <a:alpha val="43137"/>
                  </a:srgbClr>
                </a:outerShdw>
              </a:effectLst>
              <a:latin typeface="Bradley Hand ITC" panose="03070402050302030203" pitchFamily="66" charset="0"/>
            </a:endParaRPr>
          </a:p>
          <a:p>
            <a:pPr algn="l"/>
            <a:endParaRPr lang="en-GB" sz="1400" dirty="0">
              <a:latin typeface="Bradley Hand ITC" panose="03070402050302030203" pitchFamily="66" charset="0"/>
            </a:endParaRPr>
          </a:p>
        </p:txBody>
      </p:sp>
      <p:sp>
        <p:nvSpPr>
          <p:cNvPr id="6" name="Subtitle 2"/>
          <p:cNvSpPr txBox="1">
            <a:spLocks/>
          </p:cNvSpPr>
          <p:nvPr/>
        </p:nvSpPr>
        <p:spPr>
          <a:xfrm>
            <a:off x="5767069" y="2063331"/>
            <a:ext cx="2428663" cy="451809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Social   </a:t>
            </a:r>
          </a:p>
          <a:p>
            <a:r>
              <a:rPr lang="en-GB" sz="1400" dirty="0" smtClean="0"/>
              <a:t>Understand about social media and the advantages and disadvantages of these sites. Discuss social isolation that ICT has brought to some jobs as workers find themselves sat at computers and not necessarily working face to face with other people </a:t>
            </a:r>
          </a:p>
          <a:p>
            <a:pPr marL="285750" indent="-285750" algn="l">
              <a:buFont typeface="Wingdings" panose="05000000000000000000" pitchFamily="2" charset="2"/>
              <a:buChar char="v"/>
            </a:pPr>
            <a:r>
              <a:rPr lang="en-GB" sz="1400" dirty="0">
                <a:latin typeface="Bradley Hand ITC" panose="03070402050302030203" pitchFamily="66" charset="0"/>
              </a:rPr>
              <a:t>G</a:t>
            </a:r>
            <a:r>
              <a:rPr lang="en-GB" sz="1400" dirty="0" smtClean="0">
                <a:latin typeface="Bradley Hand ITC" panose="03070402050302030203" pitchFamily="66" charset="0"/>
              </a:rPr>
              <a:t>ood practice and respect in the use of social networking. </a:t>
            </a:r>
          </a:p>
          <a:p>
            <a:pPr marL="285750" indent="-285750" algn="l">
              <a:buFont typeface="Wingdings" panose="05000000000000000000" pitchFamily="2" charset="2"/>
              <a:buChar char="v"/>
            </a:pPr>
            <a:r>
              <a:rPr lang="en-GB" sz="1400" dirty="0" smtClean="0">
                <a:latin typeface="Bradley Hand ITC" panose="03070402050302030203" pitchFamily="66" charset="0"/>
              </a:rPr>
              <a:t>How technology will be developed in the near future</a:t>
            </a:r>
            <a:endParaRPr lang="en-GB" sz="1400" dirty="0">
              <a:latin typeface="Bradley Hand ITC" panose="03070402050302030203" pitchFamily="66" charset="0"/>
            </a:endParaRPr>
          </a:p>
          <a:p>
            <a:pPr marL="285750" indent="-285750" algn="l">
              <a:buFont typeface="Wingdings" panose="05000000000000000000" pitchFamily="2" charset="2"/>
              <a:buChar char="v"/>
            </a:pPr>
            <a:r>
              <a:rPr lang="en-GB" sz="1400" dirty="0" smtClean="0">
                <a:latin typeface="Bradley Hand ITC" panose="03070402050302030203" pitchFamily="66" charset="0"/>
              </a:rPr>
              <a:t>Awareness of cyberbullying </a:t>
            </a:r>
            <a:endParaRPr lang="en-GB" sz="1400" dirty="0">
              <a:latin typeface="Bradley Hand ITC" panose="03070402050302030203" pitchFamily="66" charset="0"/>
            </a:endParaRPr>
          </a:p>
        </p:txBody>
      </p:sp>
      <p:sp>
        <p:nvSpPr>
          <p:cNvPr id="8" name="Subtitle 2"/>
          <p:cNvSpPr txBox="1">
            <a:spLocks/>
          </p:cNvSpPr>
          <p:nvPr/>
        </p:nvSpPr>
        <p:spPr>
          <a:xfrm>
            <a:off x="8494181" y="2188386"/>
            <a:ext cx="2309284" cy="412298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u="sng" dirty="0" smtClean="0">
                <a:effectLst>
                  <a:outerShdw blurRad="38100" dist="38100" dir="2700000" algn="tl">
                    <a:srgbClr val="000000">
                      <a:alpha val="43137"/>
                    </a:srgbClr>
                  </a:outerShdw>
                </a:effectLst>
                <a:latin typeface="Bradley Hand ITC" panose="03070402050302030203" pitchFamily="66" charset="0"/>
              </a:rPr>
              <a:t>Cultural </a:t>
            </a:r>
          </a:p>
          <a:p>
            <a:r>
              <a:rPr lang="en-GB" sz="1400" dirty="0" smtClean="0"/>
              <a:t>How more developed countries are able to keep up with the developments in technology whilst less developed ones can’t and how this impacts communities. </a:t>
            </a:r>
            <a:endParaRPr lang="en-GB" sz="1400" b="1" u="sng" dirty="0" smtClean="0">
              <a:effectLst>
                <a:outerShdw blurRad="38100" dist="38100" dir="2700000" algn="tl">
                  <a:srgbClr val="000000">
                    <a:alpha val="43137"/>
                  </a:srgbClr>
                </a:outerShdw>
              </a:effectLst>
              <a:latin typeface="Bradley Hand ITC" panose="03070402050302030203" pitchFamily="66" charset="0"/>
            </a:endParaRPr>
          </a:p>
          <a:p>
            <a:pPr algn="l"/>
            <a:endParaRPr lang="en-GB" sz="1400" dirty="0" smtClean="0">
              <a:latin typeface="Bradley Hand ITC" panose="03070402050302030203" pitchFamily="66" charset="0"/>
            </a:endParaRPr>
          </a:p>
          <a:p>
            <a:pPr marL="285750" indent="-285750" algn="l">
              <a:buFont typeface="Wingdings" panose="05000000000000000000" pitchFamily="2" charset="2"/>
              <a:buChar char="v"/>
            </a:pPr>
            <a:r>
              <a:rPr lang="en-GB" sz="1400" dirty="0">
                <a:latin typeface="Bradley Hand ITC" panose="03070402050302030203" pitchFamily="66" charset="0"/>
              </a:rPr>
              <a:t>A</a:t>
            </a:r>
            <a:r>
              <a:rPr lang="en-GB" sz="1400" dirty="0" smtClean="0">
                <a:latin typeface="Bradley Hand ITC" panose="03070402050302030203" pitchFamily="66" charset="0"/>
              </a:rPr>
              <a:t>wareness and appreciation of the digital divide</a:t>
            </a:r>
          </a:p>
          <a:p>
            <a:pPr marL="285750" indent="-285750" algn="l">
              <a:buFont typeface="Wingdings" panose="05000000000000000000" pitchFamily="2" charset="2"/>
              <a:buChar char="v"/>
            </a:pPr>
            <a:r>
              <a:rPr lang="en-GB" sz="1400" dirty="0" smtClean="0">
                <a:latin typeface="Bradley Hand ITC" panose="03070402050302030203" pitchFamily="66" charset="0"/>
              </a:rPr>
              <a:t>Appreciating how different cultures have contributed to technology.</a:t>
            </a:r>
            <a:endParaRPr lang="en-GB" sz="1400" dirty="0">
              <a:latin typeface="Bradley Hand ITC" panose="03070402050302030203" pitchFamily="66" charset="0"/>
            </a:endParaRPr>
          </a:p>
        </p:txBody>
      </p:sp>
      <p:sp>
        <p:nvSpPr>
          <p:cNvPr id="9" name="Title 1"/>
          <p:cNvSpPr>
            <a:spLocks noGrp="1"/>
          </p:cNvSpPr>
          <p:nvPr>
            <p:ph type="ctrTitle"/>
          </p:nvPr>
        </p:nvSpPr>
        <p:spPr>
          <a:xfrm>
            <a:off x="3928110" y="1074668"/>
            <a:ext cx="3820160" cy="604837"/>
          </a:xfrm>
        </p:spPr>
        <p:txBody>
          <a:bodyPr>
            <a:noAutofit/>
          </a:bodyPr>
          <a:lstStyle/>
          <a:p>
            <a:r>
              <a:rPr lang="en-GB" sz="2000" b="1" u="sng" dirty="0" smtClean="0">
                <a:effectLst>
                  <a:outerShdw blurRad="38100" dist="38100" dir="2700000" algn="tl">
                    <a:srgbClr val="000000">
                      <a:alpha val="43137"/>
                    </a:srgbClr>
                  </a:outerShdw>
                </a:effectLst>
                <a:latin typeface="Bradley Hand ITC" panose="03070402050302030203" pitchFamily="66" charset="0"/>
              </a:rPr>
              <a:t>Incorporating SMSC in ICT and Computing </a:t>
            </a:r>
            <a:endParaRPr lang="en-GB" sz="2000" b="1" u="sng" dirty="0">
              <a:effectLst>
                <a:outerShdw blurRad="38100" dist="38100" dir="2700000" algn="tl">
                  <a:srgbClr val="000000">
                    <a:alpha val="43137"/>
                  </a:srgbClr>
                </a:outerShdw>
              </a:effectLst>
              <a:latin typeface="Bradley Hand ITC" panose="03070402050302030203" pitchFamily="66"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2890" y="57511"/>
            <a:ext cx="990600" cy="990600"/>
          </a:xfrm>
          <a:prstGeom prst="rect">
            <a:avLst/>
          </a:prstGeom>
        </p:spPr>
      </p:pic>
    </p:spTree>
    <p:extLst>
      <p:ext uri="{BB962C8B-B14F-4D97-AF65-F5344CB8AC3E}">
        <p14:creationId xmlns:p14="http://schemas.microsoft.com/office/powerpoint/2010/main" val="17465031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703715" y="1226107"/>
            <a:ext cx="8850701" cy="625801"/>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smtClean="0">
                <a:latin typeface="Bradley Hand ITC" panose="03070402050302030203" pitchFamily="66" charset="0"/>
              </a:rPr>
              <a:t/>
            </a:r>
            <a:br>
              <a:rPr lang="en-GB" sz="2000" b="1" dirty="0" smtClean="0">
                <a:latin typeface="Bradley Hand ITC" panose="03070402050302030203" pitchFamily="66" charset="0"/>
              </a:rPr>
            </a:br>
            <a:r>
              <a:rPr lang="en-GB" sz="41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4100" b="1" u="sng" dirty="0" smtClean="0">
                <a:effectLst>
                  <a:outerShdw blurRad="38100" dist="38100" dir="2700000" algn="tl">
                    <a:srgbClr val="000000">
                      <a:alpha val="43137"/>
                    </a:srgbClr>
                  </a:outerShdw>
                </a:effectLst>
                <a:latin typeface="Bradley Hand ITC" panose="03070402050302030203" pitchFamily="66" charset="0"/>
              </a:rPr>
              <a:t> for English Curriculum</a:t>
            </a:r>
            <a:r>
              <a:rPr lang="en-GB" sz="2000" b="1" dirty="0" smtClean="0"/>
              <a:t/>
            </a:r>
            <a:br>
              <a:rPr lang="en-GB" sz="2000" b="1" dirty="0" smtClean="0"/>
            </a:br>
            <a:endParaRPr lang="en-GB" sz="2000" b="1" dirty="0"/>
          </a:p>
        </p:txBody>
      </p:sp>
      <p:graphicFrame>
        <p:nvGraphicFramePr>
          <p:cNvPr id="5" name="Table 4"/>
          <p:cNvGraphicFramePr>
            <a:graphicFrameLocks noGrp="1"/>
          </p:cNvGraphicFramePr>
          <p:nvPr>
            <p:extLst>
              <p:ext uri="{D42A27DB-BD31-4B8C-83A1-F6EECF244321}">
                <p14:modId xmlns:p14="http://schemas.microsoft.com/office/powerpoint/2010/main" val="2803343879"/>
              </p:ext>
            </p:extLst>
          </p:nvPr>
        </p:nvGraphicFramePr>
        <p:xfrm>
          <a:off x="465823" y="1787863"/>
          <a:ext cx="11326484" cy="4846320"/>
        </p:xfrm>
        <a:graphic>
          <a:graphicData uri="http://schemas.openxmlformats.org/drawingml/2006/table">
            <a:tbl>
              <a:tblPr/>
              <a:tblGrid>
                <a:gridCol w="2831621"/>
                <a:gridCol w="2831621"/>
                <a:gridCol w="2831621"/>
                <a:gridCol w="2831621"/>
              </a:tblGrid>
              <a:tr h="4185429">
                <a:tc>
                  <a:txBody>
                    <a:bodyPr/>
                    <a:lstStyle/>
                    <a:p>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Spiritual </a:t>
                      </a:r>
                    </a:p>
                    <a:p>
                      <a:pPr marL="0" indent="0">
                        <a:buFont typeface="Arial" panose="020B0604020202020204" pitchFamily="34" charset="0"/>
                        <a:buNone/>
                      </a:pPr>
                      <a:r>
                        <a:rPr lang="en-GB" sz="1400" b="1" dirty="0" smtClean="0">
                          <a:solidFill>
                            <a:schemeClr val="bg1"/>
                          </a:solidFill>
                          <a:effectLst>
                            <a:outerShdw blurRad="38100" dist="38100" dir="2700000" algn="tl">
                              <a:srgbClr val="000000">
                                <a:alpha val="43137"/>
                              </a:srgbClr>
                            </a:outerShdw>
                          </a:effectLst>
                          <a:latin typeface="Bradley Hand ITC" panose="03070402050302030203" pitchFamily="66" charset="0"/>
                        </a:rPr>
                        <a:t>Use literature to:</a:t>
                      </a:r>
                    </a:p>
                    <a:p>
                      <a:pPr marL="0" indent="0">
                        <a:buFont typeface="Arial" panose="020B0604020202020204" pitchFamily="34" charset="0"/>
                        <a:buNone/>
                      </a:pPr>
                      <a:endParaRPr lang="en-GB" sz="1400" dirty="0" smtClean="0">
                        <a:latin typeface="Bradley Hand ITC" panose="03070402050302030203" pitchFamily="66" charset="0"/>
                      </a:endParaRPr>
                    </a:p>
                    <a:p>
                      <a:pPr marL="285750" indent="-285750">
                        <a:buFont typeface="Wingdings" panose="05000000000000000000" pitchFamily="2" charset="2"/>
                        <a:buChar char="v"/>
                      </a:pPr>
                      <a:r>
                        <a:rPr lang="en-GB" sz="1400" dirty="0" smtClean="0">
                          <a:latin typeface="Bradley Hand ITC" panose="03070402050302030203" pitchFamily="66" charset="0"/>
                        </a:rPr>
                        <a:t>Reflect on own life and lives of others, including situations and dilemmas faced by literary</a:t>
                      </a:r>
                      <a:r>
                        <a:rPr lang="en-GB" sz="1400" baseline="0" dirty="0" smtClean="0">
                          <a:latin typeface="Bradley Hand ITC" panose="03070402050302030203" pitchFamily="66" charset="0"/>
                        </a:rPr>
                        <a:t> characters and how these compare to own (e.g. use diaries, journals, biographies and autobiographies)</a:t>
                      </a:r>
                    </a:p>
                    <a:p>
                      <a:pPr marL="285750" indent="-285750">
                        <a:buFont typeface="Wingdings" panose="05000000000000000000" pitchFamily="2" charset="2"/>
                        <a:buChar char="v"/>
                      </a:pPr>
                      <a:endParaRPr lang="en-GB" sz="1400" baseline="0" dirty="0" smtClean="0">
                        <a:latin typeface="Bradley Hand ITC" panose="03070402050302030203" pitchFamily="66" charset="0"/>
                      </a:endParaRPr>
                    </a:p>
                    <a:p>
                      <a:pPr marL="285750" indent="-285750">
                        <a:buFont typeface="Wingdings" panose="05000000000000000000" pitchFamily="2" charset="2"/>
                        <a:buChar char="v"/>
                      </a:pPr>
                      <a:r>
                        <a:rPr lang="en-GB" sz="1400" baseline="0" dirty="0" smtClean="0">
                          <a:latin typeface="Bradley Hand ITC" panose="03070402050302030203" pitchFamily="66" charset="0"/>
                        </a:rPr>
                        <a:t>Develop  a rich variety of quality  language both in reading and writing. This includes learning to express thoughts and emotions in an articulate and polite manner</a:t>
                      </a:r>
                    </a:p>
                    <a:p>
                      <a:pPr marL="285750" indent="-285750">
                        <a:buFont typeface="Wingdings" panose="05000000000000000000" pitchFamily="2" charset="2"/>
                        <a:buChar char="v"/>
                      </a:pPr>
                      <a:endParaRPr lang="en-GB" sz="1400" baseline="0" dirty="0" smtClean="0">
                        <a:latin typeface="Bradley Hand ITC" panose="03070402050302030203" pitchFamily="66" charset="0"/>
                      </a:endParaRPr>
                    </a:p>
                    <a:p>
                      <a:pPr marL="285750" indent="-285750">
                        <a:buFont typeface="Wingdings" panose="05000000000000000000" pitchFamily="2" charset="2"/>
                        <a:buChar char="v"/>
                      </a:pPr>
                      <a:r>
                        <a:rPr lang="en-GB" sz="1400" baseline="0" dirty="0" smtClean="0">
                          <a:latin typeface="Bradley Hand ITC" panose="03070402050302030203" pitchFamily="66" charset="0"/>
                        </a:rPr>
                        <a:t>Empathise  with the feelings and motives of characters</a:t>
                      </a:r>
                    </a:p>
                    <a:p>
                      <a:pPr marL="285750" indent="-285750">
                        <a:buFont typeface="Arial" panose="020B0604020202020204" pitchFamily="34" charset="0"/>
                        <a:buChar char="•"/>
                      </a:pPr>
                      <a:endParaRPr lang="en-GB" sz="1400" baseline="0" dirty="0" smtClean="0">
                        <a:latin typeface="Bradley Hand ITC" panose="03070402050302030203" pitchFamily="66" charset="0"/>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a:txBody>
                    <a:bodyPr/>
                    <a:lstStyle/>
                    <a:p>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Moral</a:t>
                      </a:r>
                    </a:p>
                    <a:p>
                      <a:pPr marL="0" indent="0">
                        <a:buFont typeface="Arial" panose="020B0604020202020204" pitchFamily="34" charset="0"/>
                        <a:buNone/>
                      </a:pPr>
                      <a:r>
                        <a:rPr lang="en-GB" sz="1400" b="1" dirty="0" smtClean="0">
                          <a:solidFill>
                            <a:schemeClr val="bg1"/>
                          </a:solidFill>
                          <a:effectLst>
                            <a:outerShdw blurRad="38100" dist="38100" dir="2700000" algn="tl">
                              <a:srgbClr val="000000">
                                <a:alpha val="43137"/>
                              </a:srgbClr>
                            </a:outerShdw>
                          </a:effectLst>
                          <a:latin typeface="Bradley Hand ITC" panose="03070402050302030203" pitchFamily="66" charset="0"/>
                        </a:rPr>
                        <a:t>Use</a:t>
                      </a:r>
                      <a:r>
                        <a:rPr lang="en-GB" sz="1400" b="1" baseline="0" dirty="0" smtClean="0">
                          <a:solidFill>
                            <a:schemeClr val="bg1"/>
                          </a:solidFill>
                          <a:effectLst>
                            <a:outerShdw blurRad="38100" dist="38100" dir="2700000" algn="tl">
                              <a:srgbClr val="000000">
                                <a:alpha val="43137"/>
                              </a:srgbClr>
                            </a:outerShdw>
                          </a:effectLst>
                          <a:latin typeface="Bradley Hand ITC" panose="03070402050302030203" pitchFamily="66" charset="0"/>
                        </a:rPr>
                        <a:t> literature to:</a:t>
                      </a:r>
                    </a:p>
                    <a:p>
                      <a:pPr marL="0" indent="0">
                        <a:buFont typeface="Arial" panose="020B0604020202020204" pitchFamily="34" charset="0"/>
                        <a:buNone/>
                      </a:pPr>
                      <a:endParaRPr lang="en-GB" sz="1400" baseline="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Encourage ability to question and reason</a:t>
                      </a:r>
                    </a:p>
                    <a:p>
                      <a:pPr marL="171450" indent="-171450">
                        <a:buFont typeface="Wingdings" panose="05000000000000000000" pitchFamily="2" charset="2"/>
                        <a:buChar char="v"/>
                      </a:pPr>
                      <a:endParaRPr lang="en-GB" sz="140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 Be able to talk and write for a range of purposes (e.g. share ideas, debates,</a:t>
                      </a:r>
                      <a:r>
                        <a:rPr lang="en-GB" sz="1400" baseline="0" dirty="0" smtClean="0">
                          <a:latin typeface="Bradley Hand ITC" panose="03070402050302030203" pitchFamily="66" charset="0"/>
                        </a:rPr>
                        <a:t> persuasion)</a:t>
                      </a:r>
                    </a:p>
                    <a:p>
                      <a:pPr marL="171450" indent="-171450">
                        <a:buFont typeface="Wingdings" panose="05000000000000000000" pitchFamily="2" charset="2"/>
                        <a:buChar char="v"/>
                      </a:pPr>
                      <a:endParaRPr lang="en-GB" sz="1400" baseline="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Appreciate</a:t>
                      </a:r>
                      <a:r>
                        <a:rPr lang="en-GB" sz="1400" baseline="0" dirty="0" smtClean="0">
                          <a:latin typeface="Bradley Hand ITC" panose="03070402050302030203" pitchFamily="66" charset="0"/>
                        </a:rPr>
                        <a:t> different viewpoints and take them into account. This includes during formal debates, character analysis and informal class discussions</a:t>
                      </a:r>
                      <a:endParaRPr lang="en-GB" sz="1400" dirty="0">
                        <a:latin typeface="Bradley Hand ITC" panose="03070402050302030203"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Social</a:t>
                      </a:r>
                    </a:p>
                    <a:p>
                      <a:r>
                        <a:rPr lang="en-GB" sz="1400" b="1" dirty="0" smtClean="0">
                          <a:solidFill>
                            <a:schemeClr val="bg1"/>
                          </a:solidFill>
                          <a:effectLst>
                            <a:outerShdw blurRad="38100" dist="38100" dir="2700000" algn="tl">
                              <a:srgbClr val="000000">
                                <a:alpha val="43137"/>
                              </a:srgbClr>
                            </a:outerShdw>
                          </a:effectLst>
                          <a:latin typeface="Bradley Hand ITC" panose="03070402050302030203" pitchFamily="66" charset="0"/>
                        </a:rPr>
                        <a:t>Use literature to:</a:t>
                      </a:r>
                    </a:p>
                    <a:p>
                      <a:endParaRPr lang="en-GB" sz="140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Offer different perspectives  on society and the community</a:t>
                      </a:r>
                    </a:p>
                    <a:p>
                      <a:pPr marL="171450" indent="-171450">
                        <a:buFont typeface="Wingdings" panose="05000000000000000000" pitchFamily="2" charset="2"/>
                        <a:buChar char="v"/>
                      </a:pPr>
                      <a:r>
                        <a:rPr lang="en-GB" sz="1400" dirty="0" smtClean="0">
                          <a:latin typeface="Bradley Hand ITC" panose="03070402050302030203" pitchFamily="66" charset="0"/>
                        </a:rPr>
                        <a:t>Consider coinage of new words and the origins of existing words</a:t>
                      </a:r>
                    </a:p>
                    <a:p>
                      <a:pPr marL="171450" indent="-171450">
                        <a:buFont typeface="Wingdings" panose="05000000000000000000" pitchFamily="2" charset="2"/>
                        <a:buChar char="v"/>
                      </a:pPr>
                      <a:r>
                        <a:rPr lang="en-GB" sz="1400" dirty="0" smtClean="0">
                          <a:latin typeface="Bradley Hand ITC" panose="03070402050302030203" pitchFamily="66" charset="0"/>
                        </a:rPr>
                        <a:t>Explore current influences on both spoken and written language</a:t>
                      </a:r>
                    </a:p>
                    <a:p>
                      <a:pPr marL="171450" indent="-171450">
                        <a:buFont typeface="Wingdings" panose="05000000000000000000" pitchFamily="2" charset="2"/>
                        <a:buChar char="v"/>
                      </a:pPr>
                      <a:r>
                        <a:rPr lang="en-GB" sz="1400" dirty="0" smtClean="0">
                          <a:latin typeface="Bradley Hand ITC" panose="03070402050302030203" pitchFamily="66" charset="0"/>
                        </a:rPr>
                        <a:t>Identify</a:t>
                      </a:r>
                      <a:r>
                        <a:rPr lang="en-GB" sz="1400" baseline="0" dirty="0" smtClean="0">
                          <a:latin typeface="Bradley Hand ITC" panose="03070402050302030203" pitchFamily="66" charset="0"/>
                        </a:rPr>
                        <a:t> socially acceptable conventions, manners and conversations, ensuring that the use of language reflects such conventions</a:t>
                      </a:r>
                    </a:p>
                    <a:p>
                      <a:pPr marL="171450" indent="-171450">
                        <a:buFont typeface="Wingdings" panose="05000000000000000000" pitchFamily="2" charset="2"/>
                        <a:buChar char="v"/>
                      </a:pPr>
                      <a:r>
                        <a:rPr lang="en-GB" sz="1400" baseline="0" dirty="0" smtClean="0">
                          <a:latin typeface="Bradley Hand ITC" panose="03070402050302030203" pitchFamily="66" charset="0"/>
                        </a:rPr>
                        <a:t>Develop skills of turn-taking, sharing, collaboration, spoken language etc.</a:t>
                      </a:r>
                    </a:p>
                    <a:p>
                      <a:pPr marL="171450" indent="-171450">
                        <a:buFont typeface="Wingdings" panose="05000000000000000000" pitchFamily="2" charset="2"/>
                        <a:buChar char="v"/>
                      </a:pPr>
                      <a:r>
                        <a:rPr lang="en-GB" sz="1400" baseline="0" dirty="0" smtClean="0">
                          <a:latin typeface="Bradley Hand ITC" panose="03070402050302030203" pitchFamily="66" charset="0"/>
                        </a:rPr>
                        <a:t>Write in order to communicate with others for different purposes (e.g. letters, invitations, posters etc.)</a:t>
                      </a:r>
                      <a:endParaRPr lang="en-GB" sz="1400" dirty="0" smtClean="0">
                        <a:latin typeface="Bradley Hand ITC" panose="03070402050302030203"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Cultural</a:t>
                      </a:r>
                    </a:p>
                    <a:p>
                      <a:r>
                        <a:rPr lang="en-GB" sz="1400" b="1" dirty="0" smtClean="0">
                          <a:solidFill>
                            <a:schemeClr val="bg1"/>
                          </a:solidFill>
                          <a:effectLst>
                            <a:outerShdw blurRad="38100" dist="38100" dir="2700000" algn="tl">
                              <a:srgbClr val="000000">
                                <a:alpha val="43137"/>
                              </a:srgbClr>
                            </a:outerShdw>
                          </a:effectLst>
                          <a:latin typeface="Bradley Hand ITC" panose="03070402050302030203" pitchFamily="66" charset="0"/>
                        </a:rPr>
                        <a:t>Use literature to:</a:t>
                      </a:r>
                    </a:p>
                    <a:p>
                      <a:endParaRPr lang="en-GB" sz="1400" dirty="0" smtClean="0">
                        <a:latin typeface="Bradley Hand ITC" panose="03070402050302030203" pitchFamily="66" charset="0"/>
                      </a:endParaRPr>
                    </a:p>
                    <a:p>
                      <a:pPr marL="171450" indent="-171450">
                        <a:buFont typeface="Wingdings" panose="05000000000000000000" pitchFamily="2" charset="2"/>
                        <a:buChar char="v"/>
                      </a:pPr>
                      <a:r>
                        <a:rPr lang="en-GB" sz="1200" dirty="0" smtClean="0">
                          <a:latin typeface="Bradley Hand ITC" panose="03070402050302030203" pitchFamily="66" charset="0"/>
                        </a:rPr>
                        <a:t> </a:t>
                      </a:r>
                      <a:r>
                        <a:rPr lang="en-GB" sz="1400" dirty="0" smtClean="0">
                          <a:latin typeface="Bradley Hand ITC" panose="03070402050302030203" pitchFamily="66" charset="0"/>
                        </a:rPr>
                        <a:t>Encourage empathy with the feelings and experiences of others. This includes</a:t>
                      </a:r>
                      <a:r>
                        <a:rPr lang="en-GB" sz="1400" baseline="0" dirty="0" smtClean="0">
                          <a:latin typeface="Bradley Hand ITC" panose="03070402050302030203" pitchFamily="66" charset="0"/>
                        </a:rPr>
                        <a:t> when analysing literary characters and when sharing personal stories (e.g., biography writing).</a:t>
                      </a:r>
                      <a:endParaRPr lang="en-GB" sz="1400" dirty="0" smtClean="0">
                        <a:latin typeface="Bradley Hand ITC" panose="03070402050302030203" pitchFamily="66" charset="0"/>
                      </a:endParaRPr>
                    </a:p>
                    <a:p>
                      <a:pPr marL="171450" indent="-171450">
                        <a:buFont typeface="Wingdings" panose="05000000000000000000" pitchFamily="2" charset="2"/>
                        <a:buChar char="v"/>
                      </a:pPr>
                      <a:endParaRPr lang="en-GB" sz="140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Extend own understanding of others’ attitudes and behaviours through reading, discussion and response writing.</a:t>
                      </a:r>
                    </a:p>
                    <a:p>
                      <a:pPr marL="171450" indent="-171450">
                        <a:buFont typeface="Wingdings" panose="05000000000000000000" pitchFamily="2" charset="2"/>
                        <a:buChar char="v"/>
                      </a:pPr>
                      <a:endParaRPr lang="en-GB" sz="1400" dirty="0" smtClean="0">
                        <a:latin typeface="Bradley Hand ITC" panose="03070402050302030203" pitchFamily="66" charset="0"/>
                      </a:endParaRPr>
                    </a:p>
                    <a:p>
                      <a:pPr marL="171450" indent="-171450">
                        <a:buFont typeface="Wingdings" panose="05000000000000000000" pitchFamily="2" charset="2"/>
                        <a:buChar char="v"/>
                      </a:pPr>
                      <a:r>
                        <a:rPr lang="en-GB" sz="1400" dirty="0" smtClean="0">
                          <a:latin typeface="Bradley Hand ITC" panose="03070402050302030203" pitchFamily="66" charset="0"/>
                        </a:rPr>
                        <a:t>Encourage the ability to respond appropriately</a:t>
                      </a:r>
                      <a:r>
                        <a:rPr lang="en-GB" sz="1400" baseline="0" dirty="0" smtClean="0">
                          <a:latin typeface="Bradley Hand ITC" panose="03070402050302030203" pitchFamily="66" charset="0"/>
                        </a:rPr>
                        <a:t>  to the ideas and cultural beliefs of others.</a:t>
                      </a:r>
                      <a:endParaRPr lang="en-GB" sz="1400" dirty="0">
                        <a:latin typeface="Bradley Hand ITC" panose="03070402050302030203" pitchFamily="66"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3766" y="268857"/>
            <a:ext cx="990600" cy="990600"/>
          </a:xfrm>
          <a:prstGeom prst="rect">
            <a:avLst/>
          </a:prstGeom>
        </p:spPr>
      </p:pic>
    </p:spTree>
    <p:extLst>
      <p:ext uri="{BB962C8B-B14F-4D97-AF65-F5344CB8AC3E}">
        <p14:creationId xmlns:p14="http://schemas.microsoft.com/office/powerpoint/2010/main" val="42681585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31622" y="603428"/>
            <a:ext cx="2417650" cy="461665"/>
          </a:xfrm>
          <a:prstGeom prst="rect">
            <a:avLst/>
          </a:prstGeom>
        </p:spPr>
        <p:txBody>
          <a:bodyPr wrap="none">
            <a:spAutoFit/>
          </a:bodyPr>
          <a:lstStyle/>
          <a:p>
            <a:r>
              <a:rPr lang="en-GB" sz="2400" b="1" u="sng" dirty="0" smtClean="0">
                <a:effectLst>
                  <a:outerShdw blurRad="38100" dist="38100" dir="2700000" algn="tl">
                    <a:srgbClr val="000000">
                      <a:alpha val="43137"/>
                    </a:srgbClr>
                  </a:outerShdw>
                </a:effectLst>
                <a:latin typeface="Bradley Hand ITC" panose="03070402050302030203" pitchFamily="66" charset="0"/>
              </a:rPr>
              <a:t>SMSC in science</a:t>
            </a:r>
            <a:endParaRPr lang="en-GB" sz="2400" u="sng"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479555" y="1110427"/>
            <a:ext cx="11291976" cy="5478423"/>
          </a:xfrm>
          <a:prstGeom prst="rect">
            <a:avLst/>
          </a:prstGeom>
        </p:spPr>
        <p:txBody>
          <a:bodyPr wrap="square">
            <a:spAutoFit/>
          </a:bodyPr>
          <a:lstStyle/>
          <a:p>
            <a:r>
              <a:rPr lang="en-GB" sz="1400" b="1" dirty="0" smtClean="0">
                <a:effectLst>
                  <a:outerShdw blurRad="38100" dist="38100" dir="2700000" algn="tl">
                    <a:srgbClr val="000000">
                      <a:alpha val="43137"/>
                    </a:srgbClr>
                  </a:outerShdw>
                </a:effectLst>
                <a:latin typeface="Bradley Hand ITC" panose="03070402050302030203" pitchFamily="66" charset="0"/>
              </a:rPr>
              <a:t>Spiritual Development in Science</a:t>
            </a:r>
            <a:r>
              <a:rPr lang="en-GB" sz="1400" dirty="0">
                <a:latin typeface="Bradley Hand ITC" panose="03070402050302030203" pitchFamily="66" charset="0"/>
              </a:rPr>
              <a:t/>
            </a:r>
            <a:br>
              <a:rPr lang="en-GB" sz="1400" dirty="0">
                <a:latin typeface="Bradley Hand ITC" panose="03070402050302030203" pitchFamily="66" charset="0"/>
              </a:rPr>
            </a:br>
            <a:r>
              <a:rPr lang="en-GB" sz="1400" dirty="0">
                <a:latin typeface="Bradley Hand ITC" panose="03070402050302030203" pitchFamily="66" charset="0"/>
              </a:rPr>
              <a:t>Spiritual  education  in  Science  involves  the  search  for  meaning  and  purpose  in  natural  and </a:t>
            </a:r>
          </a:p>
          <a:p>
            <a:r>
              <a:rPr lang="en-GB" sz="1400" dirty="0">
                <a:latin typeface="Bradley Hand ITC" panose="03070402050302030203" pitchFamily="66" charset="0"/>
              </a:rPr>
              <a:t>physical phenomena.  Pupils are encouraged to develop a sense of wonder about what is special about life and an awe at the scale of living things from the smallest micro-organism to the largest tree and the interdependence of all living things and materials of the </a:t>
            </a:r>
            <a:r>
              <a:rPr lang="en-GB" sz="1400" dirty="0" smtClean="0">
                <a:latin typeface="Bradley Hand ITC" panose="03070402050302030203" pitchFamily="66" charset="0"/>
              </a:rPr>
              <a:t>Earth.</a:t>
            </a:r>
            <a:endParaRPr lang="en-GB" sz="1400" dirty="0">
              <a:latin typeface="Bradley Hand ITC" panose="03070402050302030203" pitchFamily="66" charset="0"/>
            </a:endParaRPr>
          </a:p>
          <a:p>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Moral Development in Science</a:t>
            </a:r>
            <a:r>
              <a:rPr lang="en-GB" sz="1400" dirty="0">
                <a:latin typeface="Bradley Hand ITC" panose="03070402050302030203" pitchFamily="66" charset="0"/>
              </a:rPr>
              <a:t/>
            </a:r>
            <a:br>
              <a:rPr lang="en-GB" sz="1400" dirty="0">
                <a:latin typeface="Bradley Hand ITC" panose="03070402050302030203" pitchFamily="66" charset="0"/>
              </a:rPr>
            </a:br>
            <a:r>
              <a:rPr lang="en-GB" sz="1400" dirty="0">
                <a:latin typeface="Bradley Hand ITC" panose="03070402050302030203" pitchFamily="66" charset="0"/>
              </a:rPr>
              <a:t>Moral  education in Science encourages pupils to become increasingly curious, to develop open </a:t>
            </a:r>
            <a:r>
              <a:rPr lang="en-GB" sz="1400" dirty="0" smtClean="0">
                <a:latin typeface="Bradley Hand ITC" panose="03070402050302030203" pitchFamily="66" charset="0"/>
              </a:rPr>
              <a:t>mindedness  </a:t>
            </a:r>
            <a:r>
              <a:rPr lang="en-GB" sz="1400" dirty="0">
                <a:latin typeface="Bradley Hand ITC" panose="03070402050302030203" pitchFamily="66" charset="0"/>
              </a:rPr>
              <a:t>to  the  suggestions  of  others  and  to  make  judgements  on  evidence,  not  prejudice. </a:t>
            </a:r>
            <a:r>
              <a:rPr lang="en-GB" sz="1400" dirty="0" smtClean="0">
                <a:latin typeface="Bradley Hand ITC" panose="03070402050302030203" pitchFamily="66" charset="0"/>
              </a:rPr>
              <a:t>Students  </a:t>
            </a:r>
            <a:r>
              <a:rPr lang="en-GB" sz="1400" dirty="0">
                <a:latin typeface="Bradley Hand ITC" panose="03070402050302030203" pitchFamily="66" charset="0"/>
              </a:rPr>
              <a:t>realise  that  moral  dilemmas  are  often  involved  in  scientific  developments.  When </a:t>
            </a:r>
          </a:p>
          <a:p>
            <a:r>
              <a:rPr lang="en-GB" sz="1400" dirty="0">
                <a:latin typeface="Bradley Hand ITC" panose="03070402050302030203" pitchFamily="66" charset="0"/>
              </a:rPr>
              <a:t>considering  the  environment,  the  use  of  further  natural  resources  and  its  effect  on  future </a:t>
            </a:r>
            <a:r>
              <a:rPr lang="en-GB" sz="1400" dirty="0" smtClean="0">
                <a:latin typeface="Bradley Hand ITC" panose="03070402050302030203" pitchFamily="66" charset="0"/>
              </a:rPr>
              <a:t>generations </a:t>
            </a:r>
            <a:r>
              <a:rPr lang="en-GB" sz="1400" dirty="0">
                <a:latin typeface="Bradley Hand ITC" panose="03070402050302030203" pitchFamily="66" charset="0"/>
              </a:rPr>
              <a:t>is an important moral consideration</a:t>
            </a:r>
            <a:r>
              <a:rPr lang="en-GB" sz="1400" dirty="0" smtClean="0">
                <a:latin typeface="Bradley Hand ITC" panose="03070402050302030203" pitchFamily="66" charset="0"/>
              </a:rPr>
              <a:t>. Pupils are encouraged to debate and explore personal  opinions on  the moral implications of scientific issues.</a:t>
            </a:r>
            <a:endParaRPr lang="en-GB" sz="1400" dirty="0">
              <a:latin typeface="Bradley Hand ITC" panose="03070402050302030203" pitchFamily="66" charset="0"/>
            </a:endParaRPr>
          </a:p>
          <a:p>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Social Development in Science</a:t>
            </a:r>
            <a:r>
              <a:rPr lang="en-GB" sz="1400" dirty="0">
                <a:latin typeface="Bradley Hand ITC" panose="03070402050302030203" pitchFamily="66" charset="0"/>
              </a:rPr>
              <a:t/>
            </a:r>
            <a:br>
              <a:rPr lang="en-GB" sz="1400" dirty="0">
                <a:latin typeface="Bradley Hand ITC" panose="03070402050302030203" pitchFamily="66" charset="0"/>
              </a:rPr>
            </a:br>
            <a:r>
              <a:rPr lang="en-GB" sz="1400" dirty="0">
                <a:latin typeface="Bradley Hand ITC" panose="03070402050302030203" pitchFamily="66" charset="0"/>
              </a:rPr>
              <a:t>Social  education </a:t>
            </a:r>
            <a:r>
              <a:rPr lang="en-GB" sz="1400" dirty="0" smtClean="0">
                <a:latin typeface="Bradley Hand ITC" panose="03070402050302030203" pitchFamily="66" charset="0"/>
              </a:rPr>
              <a:t>in science involves </a:t>
            </a:r>
            <a:r>
              <a:rPr lang="en-GB" sz="1400" dirty="0">
                <a:latin typeface="Bradley Hand ITC" panose="03070402050302030203" pitchFamily="66" charset="0"/>
              </a:rPr>
              <a:t>group practical work which provides opportunities for pupils to develop </a:t>
            </a:r>
            <a:r>
              <a:rPr lang="en-GB" sz="1400" dirty="0" smtClean="0">
                <a:latin typeface="Bradley Hand ITC" panose="03070402050302030203" pitchFamily="66" charset="0"/>
              </a:rPr>
              <a:t>team  </a:t>
            </a:r>
            <a:r>
              <a:rPr lang="en-GB" sz="1400" dirty="0">
                <a:latin typeface="Bradley Hand ITC" panose="03070402050302030203" pitchFamily="66" charset="0"/>
              </a:rPr>
              <a:t>working  skills  and  to  take  responsibility.  Pupils  must  take  responsibility  for  their  own  and </a:t>
            </a:r>
            <a:r>
              <a:rPr lang="en-GB" sz="1400" dirty="0" smtClean="0">
                <a:latin typeface="Bradley Hand ITC" panose="03070402050302030203" pitchFamily="66" charset="0"/>
              </a:rPr>
              <a:t>other </a:t>
            </a:r>
            <a:r>
              <a:rPr lang="en-GB" sz="1400" dirty="0">
                <a:latin typeface="Bradley Hand ITC" panose="03070402050302030203" pitchFamily="66" charset="0"/>
              </a:rPr>
              <a:t>people’s safety when undertaking practical work.  Science has a major effect on the quality of </a:t>
            </a:r>
            <a:r>
              <a:rPr lang="en-GB" sz="1400" dirty="0" smtClean="0">
                <a:latin typeface="Bradley Hand ITC" panose="03070402050302030203" pitchFamily="66" charset="0"/>
              </a:rPr>
              <a:t>our  </a:t>
            </a:r>
            <a:r>
              <a:rPr lang="en-GB" sz="1400" dirty="0">
                <a:latin typeface="Bradley Hand ITC" panose="03070402050302030203" pitchFamily="66" charset="0"/>
              </a:rPr>
              <a:t>lives.  Pupils  are  encouraged  to  consider  the  benefits  and  drawbacks  of  scientific  and </a:t>
            </a:r>
            <a:r>
              <a:rPr lang="en-GB" sz="1400" dirty="0" smtClean="0">
                <a:latin typeface="Bradley Hand ITC" panose="03070402050302030203" pitchFamily="66" charset="0"/>
              </a:rPr>
              <a:t>technological </a:t>
            </a:r>
            <a:r>
              <a:rPr lang="en-GB" sz="1400" dirty="0">
                <a:latin typeface="Bradley Hand ITC" panose="03070402050302030203" pitchFamily="66" charset="0"/>
              </a:rPr>
              <a:t>developments and the social responsibility involved.</a:t>
            </a:r>
          </a:p>
          <a:p>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Cultural Development in Science</a:t>
            </a:r>
            <a:r>
              <a:rPr lang="en-GB" sz="1400" dirty="0">
                <a:latin typeface="Bradley Hand ITC" panose="03070402050302030203" pitchFamily="66" charset="0"/>
              </a:rPr>
              <a:t/>
            </a:r>
            <a:br>
              <a:rPr lang="en-GB" sz="1400" dirty="0">
                <a:latin typeface="Bradley Hand ITC" panose="03070402050302030203" pitchFamily="66" charset="0"/>
              </a:rPr>
            </a:br>
            <a:r>
              <a:rPr lang="en-GB" sz="1400" dirty="0">
                <a:latin typeface="Bradley Hand ITC" panose="03070402050302030203" pitchFamily="66" charset="0"/>
              </a:rPr>
              <a:t>Cultural  education in Science involves thinking of  scientific discoveries as   a part of our </a:t>
            </a:r>
          </a:p>
          <a:p>
            <a:r>
              <a:rPr lang="en-GB" sz="1400" dirty="0">
                <a:latin typeface="Bradley Hand ITC" panose="03070402050302030203" pitchFamily="66" charset="0"/>
              </a:rPr>
              <a:t>culture.  Pupils are encouraged to consider how other cultures have contributed to scientific discovery.  Science is also seen as a contemporary activity and developments are made all over the modern world.    It is therefore an activity undertaken by a wide range of men and women in many different cultures both now and in the past.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5473" y="116457"/>
            <a:ext cx="990600" cy="990600"/>
          </a:xfrm>
          <a:prstGeom prst="rect">
            <a:avLst/>
          </a:prstGeom>
        </p:spPr>
      </p:pic>
    </p:spTree>
    <p:extLst>
      <p:ext uri="{BB962C8B-B14F-4D97-AF65-F5344CB8AC3E}">
        <p14:creationId xmlns:p14="http://schemas.microsoft.com/office/powerpoint/2010/main" val="124191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1144" y="1772812"/>
            <a:ext cx="3741730"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Geography (1 0f 4)</a:t>
            </a:r>
            <a:endParaRPr lang="en-GB" sz="2400"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3069935" y="2710666"/>
            <a:ext cx="6096000" cy="3970318"/>
          </a:xfrm>
          <a:prstGeom prst="rect">
            <a:avLst/>
          </a:prstGeom>
        </p:spPr>
        <p:txBody>
          <a:bodyPr>
            <a:spAutoFit/>
          </a:bodyPr>
          <a:lstStyle/>
          <a:p>
            <a:r>
              <a:rPr lang="en-GB" b="1" u="sng" dirty="0" smtClean="0">
                <a:solidFill>
                  <a:schemeClr val="bg1"/>
                </a:solidFill>
                <a:effectLst>
                  <a:outerShdw blurRad="38100" dist="38100" dir="2700000" algn="tl">
                    <a:srgbClr val="000000">
                      <a:alpha val="43137"/>
                    </a:srgbClr>
                  </a:outerShdw>
                </a:effectLst>
                <a:latin typeface="Bradley Hand ITC" panose="03070402050302030203" pitchFamily="66" charset="0"/>
              </a:rPr>
              <a:t>Spiritual:</a:t>
            </a:r>
            <a:r>
              <a:rPr lang="en-GB" b="1" dirty="0" smtClean="0">
                <a:solidFill>
                  <a:schemeClr val="bg1"/>
                </a:solidFill>
                <a:latin typeface="Bradley Hand ITC" panose="03070402050302030203" pitchFamily="66" charset="0"/>
              </a:rPr>
              <a:t> </a:t>
            </a:r>
            <a:r>
              <a:rPr lang="en-GB" dirty="0" smtClean="0">
                <a:latin typeface="Bradley Hand ITC" panose="03070402050302030203" pitchFamily="66" charset="0"/>
              </a:rPr>
              <a:t>Pupils should be able to reflect on their own values and beliefs &amp; those of others when studying people, places &amp; our environment. E.G. Feelings of a child in a Favela, victims’ feelings in the aftermath of natural hazards, appreciating the beauty of landscapes and the diversity of people, places as well as the environment.</a:t>
            </a:r>
          </a:p>
          <a:p>
            <a:endParaRPr lang="en-GB" dirty="0" smtClean="0">
              <a:latin typeface="Bradley Hand ITC" panose="03070402050302030203" pitchFamily="66" charset="0"/>
            </a:endParaRPr>
          </a:p>
          <a:p>
            <a:r>
              <a:rPr lang="en-GB" u="sng" dirty="0" smtClean="0">
                <a:solidFill>
                  <a:schemeClr val="bg1"/>
                </a:solidFill>
                <a:effectLst>
                  <a:outerShdw blurRad="38100" dist="38100" dir="2700000" algn="tl">
                    <a:srgbClr val="000000">
                      <a:alpha val="43137"/>
                    </a:srgbClr>
                  </a:outerShdw>
                </a:effectLst>
                <a:latin typeface="Bradley Hand ITC" panose="03070402050302030203" pitchFamily="66" charset="0"/>
              </a:rPr>
              <a:t>Moral:</a:t>
            </a:r>
            <a:r>
              <a:rPr lang="en-GB" dirty="0" smtClean="0">
                <a:solidFill>
                  <a:schemeClr val="bg1"/>
                </a:solidFill>
                <a:effectLst>
                  <a:outerShdw blurRad="38100" dist="38100" dir="2700000" algn="tl">
                    <a:srgbClr val="000000">
                      <a:alpha val="43137"/>
                    </a:srgbClr>
                  </a:outerShdw>
                </a:effectLst>
                <a:latin typeface="Bradley Hand ITC" panose="03070402050302030203" pitchFamily="66" charset="0"/>
              </a:rPr>
              <a:t> </a:t>
            </a:r>
            <a:r>
              <a:rPr lang="en-GB" dirty="0" smtClean="0">
                <a:latin typeface="Bradley Hand ITC" panose="03070402050302030203" pitchFamily="66" charset="0"/>
              </a:rPr>
              <a:t>Can be raised through questions about our environment. E.G. Should the rainforest be exploited? Why do we provide overseas aid? Should we use GM crops? Why should we care about working conditions in </a:t>
            </a:r>
            <a:r>
              <a:rPr lang="en-GB" dirty="0" err="1" smtClean="0">
                <a:latin typeface="Bradley Hand ITC" panose="03070402050302030203" pitchFamily="66" charset="0"/>
              </a:rPr>
              <a:t>LEDC</a:t>
            </a:r>
            <a:r>
              <a:rPr lang="en-GB" dirty="0" smtClean="0">
                <a:latin typeface="Bradley Hand ITC" panose="03070402050302030203" pitchFamily="66" charset="0"/>
              </a:rPr>
              <a:t> factories? How can we improve our environment? How should money be spent? What is our responsibility towards global warming and what can be done about it?</a:t>
            </a:r>
            <a:endParaRPr lang="en-GB" dirty="0">
              <a:latin typeface="Bradley Hand ITC" panose="03070402050302030203" pitchFamily="66"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2635" y="202182"/>
            <a:ext cx="990600" cy="990600"/>
          </a:xfrm>
          <a:prstGeom prst="rect">
            <a:avLst/>
          </a:prstGeom>
        </p:spPr>
      </p:pic>
    </p:spTree>
    <p:extLst>
      <p:ext uri="{BB962C8B-B14F-4D97-AF65-F5344CB8AC3E}">
        <p14:creationId xmlns:p14="http://schemas.microsoft.com/office/powerpoint/2010/main" val="881413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9209" y="1353045"/>
            <a:ext cx="3765774"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Geography (2 0f 4)</a:t>
            </a:r>
            <a:endParaRPr lang="en-GB" sz="2400"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3048000" y="2578864"/>
            <a:ext cx="6096000" cy="2862322"/>
          </a:xfrm>
          <a:prstGeom prst="rect">
            <a:avLst/>
          </a:prstGeom>
        </p:spPr>
        <p:txBody>
          <a:bodyPr>
            <a:spAutoFit/>
          </a:bodyPr>
          <a:lstStyle/>
          <a:p>
            <a:r>
              <a:rPr lang="en-GB" b="1" u="sng" dirty="0" smtClean="0">
                <a:solidFill>
                  <a:schemeClr val="bg1"/>
                </a:solidFill>
                <a:effectLst>
                  <a:outerShdw blurRad="38100" dist="38100" dir="2700000" algn="tl">
                    <a:srgbClr val="000000">
                      <a:alpha val="43137"/>
                    </a:srgbClr>
                  </a:outerShdw>
                </a:effectLst>
                <a:latin typeface="Bradley Hand ITC" panose="03070402050302030203" pitchFamily="66" charset="0"/>
              </a:rPr>
              <a:t>Social:</a:t>
            </a:r>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 </a:t>
            </a:r>
            <a:r>
              <a:rPr lang="en-GB" dirty="0" smtClean="0">
                <a:latin typeface="Bradley Hand ITC" panose="03070402050302030203" pitchFamily="66" charset="0"/>
              </a:rPr>
              <a:t>Pupils are encouraged to consider social issues at home and overseas: how people and communities are affected by physical and human influences on our environment. Pupils are expected to prioritise &amp; evaluate positive &amp; negative influences on our world and its people. Over time pupils build up a picture of an interdependent world rather than a unipolar view of the world. In addition, pupils are encouraged to look at sustainable alternatives for humankind’s long term future. E.G. Questions raised within modules on weather and climate change, globalisation &amp; ‘Our Earth’.</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0700" y="86983"/>
            <a:ext cx="990600" cy="990600"/>
          </a:xfrm>
          <a:prstGeom prst="rect">
            <a:avLst/>
          </a:prstGeom>
        </p:spPr>
      </p:pic>
    </p:spTree>
    <p:extLst>
      <p:ext uri="{BB962C8B-B14F-4D97-AF65-F5344CB8AC3E}">
        <p14:creationId xmlns:p14="http://schemas.microsoft.com/office/powerpoint/2010/main" val="17421195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9209" y="1412119"/>
            <a:ext cx="3765774"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Geography (3 0f 4)</a:t>
            </a:r>
            <a:endParaRPr lang="en-GB" sz="2400"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3048000" y="2616964"/>
            <a:ext cx="6096000" cy="3139321"/>
          </a:xfrm>
          <a:prstGeom prst="rect">
            <a:avLst/>
          </a:prstGeom>
        </p:spPr>
        <p:txBody>
          <a:bodyPr>
            <a:spAutoFit/>
          </a:bodyPr>
          <a:lstStyle/>
          <a:p>
            <a:r>
              <a:rPr lang="en-GB" b="1" u="sng" dirty="0" smtClean="0">
                <a:solidFill>
                  <a:schemeClr val="bg1"/>
                </a:solidFill>
                <a:effectLst>
                  <a:outerShdw blurRad="38100" dist="38100" dir="2700000" algn="tl">
                    <a:srgbClr val="000000">
                      <a:alpha val="43137"/>
                    </a:srgbClr>
                  </a:outerShdw>
                </a:effectLst>
                <a:latin typeface="Bradley Hand ITC" panose="03070402050302030203" pitchFamily="66" charset="0"/>
              </a:rPr>
              <a:t>Cultural:</a:t>
            </a:r>
            <a:r>
              <a:rPr lang="en-GB" b="1" dirty="0" smtClean="0">
                <a:solidFill>
                  <a:schemeClr val="bg1"/>
                </a:solidFill>
                <a:effectLst>
                  <a:outerShdw blurRad="38100" dist="38100" dir="2700000" algn="tl">
                    <a:srgbClr val="000000">
                      <a:alpha val="43137"/>
                    </a:srgbClr>
                  </a:outerShdw>
                </a:effectLst>
                <a:latin typeface="Bradley Hand ITC" panose="03070402050302030203" pitchFamily="66" charset="0"/>
              </a:rPr>
              <a:t> </a:t>
            </a:r>
            <a:r>
              <a:rPr lang="en-GB" dirty="0" smtClean="0">
                <a:latin typeface="Bradley Hand ITC" panose="03070402050302030203" pitchFamily="66" charset="0"/>
              </a:rPr>
              <a:t>In Year 7 pupils learn about characteristics of Great Britain and contrast these with different locations overseas. Pupils look at settlement in this country &amp; how generations of migrants have shaped the country we live in today. In Year 8 &amp; 9 pupils discover how our contemporary world is affecting the world in which we live and share with others. Pupils in all years are encouraged to develop independent critical thinking skills through video, pictorial text media in class which is linked to closed &amp; open ended questions from the teacher focused around questions of identity and cultural background.</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0700" y="106932"/>
            <a:ext cx="990600" cy="990600"/>
          </a:xfrm>
          <a:prstGeom prst="rect">
            <a:avLst/>
          </a:prstGeom>
        </p:spPr>
      </p:pic>
    </p:spTree>
    <p:extLst>
      <p:ext uri="{BB962C8B-B14F-4D97-AF65-F5344CB8AC3E}">
        <p14:creationId xmlns:p14="http://schemas.microsoft.com/office/powerpoint/2010/main" val="14428517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323" y="1293697"/>
            <a:ext cx="3785011"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Geography (4 0f 4)</a:t>
            </a:r>
            <a:endParaRPr lang="en-GB" sz="2400"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185098" y="2139919"/>
            <a:ext cx="6096000" cy="2031325"/>
          </a:xfrm>
          <a:prstGeom prst="rect">
            <a:avLst/>
          </a:prstGeom>
        </p:spPr>
        <p:txBody>
          <a:bodyPr>
            <a:spAutoFit/>
          </a:bodyPr>
          <a:lstStyle/>
          <a:p>
            <a:r>
              <a:rPr lang="en-GB" sz="3600" b="1" dirty="0" smtClean="0">
                <a:latin typeface="Bradley Hand ITC" panose="03070402050302030203" pitchFamily="66" charset="0"/>
              </a:rPr>
              <a:t>What has this got to do with me?</a:t>
            </a:r>
          </a:p>
          <a:p>
            <a:endParaRPr lang="en-GB" dirty="0" smtClean="0"/>
          </a:p>
          <a:p>
            <a:r>
              <a:rPr lang="en-GB" dirty="0" smtClean="0">
                <a:latin typeface="Bradley Hand ITC" panose="03070402050302030203" pitchFamily="66" charset="0"/>
              </a:rPr>
              <a:t>Teacher to add a photo of an urban or rural scene at home or abroad. Pupils to comment on the image.</a:t>
            </a:r>
            <a:endParaRPr lang="en-GB" dirty="0">
              <a:latin typeface="Bradley Hand ITC" panose="03070402050302030203" pitchFamily="66" charset="0"/>
            </a:endParaRPr>
          </a:p>
        </p:txBody>
      </p:sp>
      <p:pic>
        <p:nvPicPr>
          <p:cNvPr id="6" name="Content Placeholder 3"/>
          <p:cNvPicPr>
            <a:picLocks noGrp="1" noChangeAspect="1"/>
          </p:cNvPicPr>
          <p:nvPr>
            <p:ph idx="1"/>
          </p:nvPr>
        </p:nvPicPr>
        <p:blipFill rotWithShape="1">
          <a:blip r:embed="rId2"/>
          <a:srcRect l="19641" t="16625" r="34682" b="5269"/>
          <a:stretch/>
        </p:blipFill>
        <p:spPr>
          <a:xfrm>
            <a:off x="6355645" y="1293697"/>
            <a:ext cx="5644444" cy="5426511"/>
          </a:xfrm>
          <a:prstGeom prst="rect">
            <a:avLst/>
          </a:prstGeom>
        </p:spPr>
      </p:pic>
      <p:sp>
        <p:nvSpPr>
          <p:cNvPr id="7" name="TextBox 6"/>
          <p:cNvSpPr txBox="1"/>
          <p:nvPr/>
        </p:nvSpPr>
        <p:spPr>
          <a:xfrm rot="19935809">
            <a:off x="1957113" y="4739801"/>
            <a:ext cx="2739616" cy="1200329"/>
          </a:xfrm>
          <a:prstGeom prst="rect">
            <a:avLst/>
          </a:prstGeom>
          <a:noFill/>
        </p:spPr>
        <p:txBody>
          <a:bodyPr wrap="square" rtlCol="0">
            <a:spAutoFit/>
          </a:bodyPr>
          <a:lstStyle/>
          <a:p>
            <a:pPr algn="ctr"/>
            <a:r>
              <a:rPr lang="en-GB" sz="3600" b="1" u="sng" dirty="0" smtClean="0">
                <a:solidFill>
                  <a:schemeClr val="bg1"/>
                </a:solidFill>
                <a:effectLst>
                  <a:outerShdw blurRad="38100" dist="38100" dir="2700000" algn="tl">
                    <a:srgbClr val="000000">
                      <a:alpha val="43137"/>
                    </a:srgbClr>
                  </a:outerShdw>
                </a:effectLst>
                <a:latin typeface="Arial Rounded MT Bold" panose="020F0704030504030204" pitchFamily="34" charset="0"/>
              </a:rPr>
              <a:t>SAMPLE EXERCISE!</a:t>
            </a:r>
            <a:endParaRPr lang="en-GB" sz="3600" b="1" u="sng" dirty="0">
              <a:solidFill>
                <a:schemeClr val="bg1"/>
              </a:solidFill>
              <a:effectLst>
                <a:outerShdw blurRad="38100" dist="38100" dir="2700000" algn="tl">
                  <a:srgbClr val="000000">
                    <a:alpha val="43137"/>
                  </a:srgbClr>
                </a:outerShdw>
              </a:effectLst>
              <a:latin typeface="Arial Rounded MT Bold" panose="020F070403050403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8428" y="64652"/>
            <a:ext cx="990600" cy="990600"/>
          </a:xfrm>
          <a:prstGeom prst="rect">
            <a:avLst/>
          </a:prstGeom>
        </p:spPr>
      </p:pic>
    </p:spTree>
    <p:extLst>
      <p:ext uri="{BB962C8B-B14F-4D97-AF65-F5344CB8AC3E}">
        <p14:creationId xmlns:p14="http://schemas.microsoft.com/office/powerpoint/2010/main" val="31263239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32063" y="1378692"/>
            <a:ext cx="2361096" cy="523220"/>
          </a:xfrm>
          <a:prstGeom prst="rect">
            <a:avLst/>
          </a:prstGeom>
        </p:spPr>
        <p:txBody>
          <a:bodyPr wrap="none">
            <a:spAutoFit/>
          </a:bodyPr>
          <a:lstStyle/>
          <a:p>
            <a:r>
              <a:rPr lang="en-GB" sz="28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800" b="1" u="sng" dirty="0" smtClean="0">
                <a:effectLst>
                  <a:outerShdw blurRad="38100" dist="38100" dir="2700000" algn="tl">
                    <a:srgbClr val="000000">
                      <a:alpha val="43137"/>
                    </a:srgbClr>
                  </a:outerShdw>
                </a:effectLst>
                <a:latin typeface="Bradley Hand ITC" panose="03070402050302030203" pitchFamily="66" charset="0"/>
              </a:rPr>
              <a:t> in Art </a:t>
            </a:r>
            <a:endParaRPr lang="en-GB" sz="2800" u="sng"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603849" y="2441168"/>
            <a:ext cx="10817524" cy="3693319"/>
          </a:xfrm>
          <a:prstGeom prst="rect">
            <a:avLst/>
          </a:prstGeom>
        </p:spPr>
        <p:txBody>
          <a:bodyPr wrap="square">
            <a:spAutoFit/>
          </a:bodyPr>
          <a:lstStyle/>
          <a:p>
            <a:pPr algn="ctr"/>
            <a:r>
              <a:rPr lang="en-GB" dirty="0" smtClean="0">
                <a:latin typeface="Bradley Hand ITC" panose="03070402050302030203" pitchFamily="66" charset="0"/>
              </a:rPr>
              <a:t>‘I understand that an artist is someone who,  in the midst of others’ silence, uses his own voice to say something and to make sure that what he says is not useless, but something that is useful to mankind’ </a:t>
            </a:r>
            <a:r>
              <a:rPr lang="en-GB" i="1" dirty="0" smtClean="0">
                <a:latin typeface="Bradley Hand ITC" panose="03070402050302030203" pitchFamily="66" charset="0"/>
              </a:rPr>
              <a:t>Miro</a:t>
            </a:r>
            <a:r>
              <a:rPr lang="en-GB" dirty="0" smtClean="0">
                <a:latin typeface="Bradley Hand ITC" panose="03070402050302030203" pitchFamily="66" charset="0"/>
              </a:rPr>
              <a:t/>
            </a:r>
            <a:br>
              <a:rPr lang="en-GB" dirty="0" smtClean="0">
                <a:latin typeface="Bradley Hand ITC" panose="03070402050302030203" pitchFamily="66" charset="0"/>
              </a:rPr>
            </a:br>
            <a:r>
              <a:rPr lang="en-GB" dirty="0" smtClean="0">
                <a:latin typeface="Bradley Hand ITC" panose="03070402050302030203" pitchFamily="66" charset="0"/>
              </a:rPr>
              <a:t/>
            </a:r>
            <a:br>
              <a:rPr lang="en-GB" dirty="0" smtClean="0">
                <a:latin typeface="Bradley Hand ITC" panose="03070402050302030203" pitchFamily="66" charset="0"/>
              </a:rPr>
            </a:br>
            <a:r>
              <a:rPr lang="en-GB" dirty="0" smtClean="0">
                <a:latin typeface="Bradley Hand ITC" panose="03070402050302030203" pitchFamily="66" charset="0"/>
              </a:rPr>
              <a:t>We embody this quote in the Art curriculum at New Woodlands, as an understanding for art for social change and how the pupils’ can use art as a voice,  a means of expression and individuality.</a:t>
            </a:r>
            <a:br>
              <a:rPr lang="en-GB" dirty="0" smtClean="0">
                <a:latin typeface="Bradley Hand ITC" panose="03070402050302030203" pitchFamily="66" charset="0"/>
              </a:rPr>
            </a:br>
            <a:r>
              <a:rPr lang="en-GB" dirty="0" smtClean="0">
                <a:latin typeface="Bradley Hand ITC" panose="03070402050302030203" pitchFamily="66" charset="0"/>
              </a:rPr>
              <a:t/>
            </a:r>
            <a:br>
              <a:rPr lang="en-GB" dirty="0" smtClean="0">
                <a:latin typeface="Bradley Hand ITC" panose="03070402050302030203" pitchFamily="66" charset="0"/>
              </a:rPr>
            </a:br>
            <a:r>
              <a:rPr lang="en-GB" dirty="0" smtClean="0">
                <a:latin typeface="Bradley Hand ITC" panose="03070402050302030203" pitchFamily="66" charset="0"/>
              </a:rPr>
              <a:t>The Art curriculum lends itself to a wide range of Spiritual, Moral, Cultural and Social studies. Students will analyse, engage with and question their own and others work, identify how beliefs, values and meanings are expressed and shared. Students are encouraged to express themselves through their art, which is supported by research and on-going independent projects. </a:t>
            </a:r>
            <a:br>
              <a:rPr lang="en-GB" dirty="0" smtClean="0">
                <a:latin typeface="Bradley Hand ITC" panose="03070402050302030203" pitchFamily="66" charset="0"/>
              </a:rPr>
            </a:br>
            <a:r>
              <a:rPr lang="en-GB" dirty="0" smtClean="0">
                <a:latin typeface="Bradley Hand ITC" panose="03070402050302030203" pitchFamily="66" charset="0"/>
              </a:rPr>
              <a:t/>
            </a:r>
            <a:br>
              <a:rPr lang="en-GB" dirty="0" smtClean="0">
                <a:latin typeface="Bradley Hand ITC" panose="03070402050302030203" pitchFamily="66" charset="0"/>
              </a:rPr>
            </a:br>
            <a:r>
              <a:rPr lang="en-GB" dirty="0" smtClean="0">
                <a:latin typeface="Bradley Hand ITC" panose="03070402050302030203" pitchFamily="66" charset="0"/>
              </a:rPr>
              <a:t>The department undertakes a number of extra-curricular activities that enhance the students’ experience of the arts and its context in the world.</a:t>
            </a:r>
            <a:endParaRPr lang="en-GB" dirty="0">
              <a:latin typeface="Bradley Hand ITC" panose="03070402050302030203" pitchFamily="66"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7311" y="224287"/>
            <a:ext cx="990600" cy="990600"/>
          </a:xfrm>
          <a:prstGeom prst="rect">
            <a:avLst/>
          </a:prstGeom>
        </p:spPr>
      </p:pic>
    </p:spTree>
    <p:extLst>
      <p:ext uri="{BB962C8B-B14F-4D97-AF65-F5344CB8AC3E}">
        <p14:creationId xmlns:p14="http://schemas.microsoft.com/office/powerpoint/2010/main" val="435561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70776" y="1047413"/>
            <a:ext cx="2900153" cy="461665"/>
          </a:xfrm>
          <a:prstGeom prst="rect">
            <a:avLst/>
          </a:prstGeom>
        </p:spPr>
        <p:txBody>
          <a:bodyPr wrap="none">
            <a:spAutoFit/>
          </a:bodyPr>
          <a:lstStyle/>
          <a:p>
            <a:r>
              <a:rPr lang="en-GB" sz="2400" b="1" u="sng" dirty="0" err="1" smtClean="0">
                <a:solidFill>
                  <a:schemeClr val="tx1">
                    <a:lumMod val="75000"/>
                    <a:lumOff val="25000"/>
                  </a:schemeClr>
                </a:solidFill>
                <a:effectLst>
                  <a:outerShdw blurRad="38100" dist="38100" dir="2700000" algn="tl">
                    <a:srgbClr val="000000">
                      <a:alpha val="43137"/>
                    </a:srgbClr>
                  </a:outerShdw>
                </a:effectLst>
                <a:latin typeface="Bradley Hand ITC" panose="03070402050302030203" pitchFamily="66" charset="0"/>
              </a:rPr>
              <a:t>SMSC</a:t>
            </a:r>
            <a:r>
              <a:rPr lang="en-GB" sz="2400" b="1" u="sng" dirty="0" smtClean="0">
                <a:solidFill>
                  <a:schemeClr val="tx1">
                    <a:lumMod val="75000"/>
                    <a:lumOff val="25000"/>
                  </a:schemeClr>
                </a:solidFill>
                <a:effectLst>
                  <a:outerShdw blurRad="38100" dist="38100" dir="2700000" algn="tl">
                    <a:srgbClr val="000000">
                      <a:alpha val="43137"/>
                    </a:srgbClr>
                  </a:outerShdw>
                </a:effectLst>
                <a:latin typeface="Bradley Hand ITC" panose="03070402050302030203" pitchFamily="66" charset="0"/>
              </a:rPr>
              <a:t> IN HISTORY</a:t>
            </a:r>
            <a:endParaRPr lang="en-GB" sz="2400" b="1" u="sng"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1464246" y="1518051"/>
            <a:ext cx="9040484" cy="4154984"/>
          </a:xfrm>
          <a:prstGeom prst="rect">
            <a:avLst/>
          </a:prstGeom>
        </p:spPr>
        <p:txBody>
          <a:bodyPr wrap="square">
            <a:spAutoFit/>
          </a:bodyPr>
          <a:lstStyle/>
          <a:p>
            <a:r>
              <a:rPr lang="en-GB" sz="1200" b="1" dirty="0" smtClean="0">
                <a:latin typeface="Bradley Hand ITC" panose="03070402050302030203" pitchFamily="66" charset="0"/>
              </a:rPr>
              <a:t>Spiritual Development – The How?</a:t>
            </a:r>
          </a:p>
          <a:p>
            <a:r>
              <a:rPr lang="en-GB" sz="1200" dirty="0" smtClean="0">
                <a:latin typeface="Bradley Hand ITC" panose="03070402050302030203" pitchFamily="66" charset="0"/>
              </a:rPr>
              <a:t>  - Reflection on topics such as slavery, imperialism, war and the holocaust. Also the plight of refugees after war - encouraging students to consider migration and the experiences of migrants. Students to compare and contrast beliefs and values from past societies with their own.</a:t>
            </a:r>
          </a:p>
          <a:p>
            <a:endParaRPr lang="en-GB" sz="1200" dirty="0" smtClean="0">
              <a:latin typeface="Bradley Hand ITC" panose="03070402050302030203" pitchFamily="66" charset="0"/>
            </a:endParaRPr>
          </a:p>
          <a:p>
            <a:r>
              <a:rPr lang="en-GB" sz="1200" b="1" dirty="0" smtClean="0">
                <a:latin typeface="Bradley Hand ITC" panose="03070402050302030203" pitchFamily="66" charset="0"/>
              </a:rPr>
              <a:t>Moral Development – The How?</a:t>
            </a:r>
          </a:p>
          <a:p>
            <a:pPr marL="171450" indent="-171450">
              <a:buFontTx/>
              <a:buChar char="-"/>
            </a:pPr>
            <a:r>
              <a:rPr lang="en-GB" sz="1200" dirty="0" smtClean="0">
                <a:latin typeface="Bradley Hand ITC" panose="03070402050302030203" pitchFamily="66" charset="0"/>
              </a:rPr>
              <a:t>Pupils are encouraged to comment on moral questions and dilemmas within History and develop the ability to empathise with the decisions which historical figures made at the time. History innately provides opportunities for pupils to learn the difference between right and wrong and to challenge the decisions made by people and governments e.g. Hitler and the Nazi state, slave trade and the current war on terror. Pupils learn to reflect on decisions from the past and learn reasons why we forgive but do not forget evil actions  in the past. Developing this area enables pupils to reflect on their own decisions and make informed moral choices in their future. </a:t>
            </a:r>
          </a:p>
          <a:p>
            <a:pPr marL="171450" indent="-171450">
              <a:buFontTx/>
              <a:buChar char="-"/>
            </a:pPr>
            <a:endParaRPr lang="en-GB" sz="1200" dirty="0" smtClean="0">
              <a:latin typeface="Bradley Hand ITC" panose="03070402050302030203" pitchFamily="66" charset="0"/>
            </a:endParaRPr>
          </a:p>
          <a:p>
            <a:r>
              <a:rPr lang="en-GB" sz="1200" b="1" dirty="0" smtClean="0">
                <a:latin typeface="Bradley Hand ITC" panose="03070402050302030203" pitchFamily="66" charset="0"/>
              </a:rPr>
              <a:t>Social Development – The How?</a:t>
            </a:r>
          </a:p>
          <a:p>
            <a:pPr marL="171450" indent="-171450">
              <a:buFontTx/>
              <a:buChar char="-"/>
            </a:pPr>
            <a:r>
              <a:rPr lang="en-GB" sz="1200" dirty="0" smtClean="0">
                <a:latin typeface="Bradley Hand ITC" panose="03070402050302030203" pitchFamily="66" charset="0"/>
              </a:rPr>
              <a:t>Social issues and the needs of different groups of people are common themes that are explicitly recognised on a regular basis e.g. The Study of the Suffragettes. Pupils will examine how other cultures have had a major impact on ‘British culture’. Students will be encouraged to build up their own social development through collaborative and team working activities. Social issues can be covered by looking at the experiences of women in Britain in the 20</a:t>
            </a:r>
            <a:r>
              <a:rPr lang="en-GB" sz="1200" baseline="30000" dirty="0" smtClean="0">
                <a:latin typeface="Bradley Hand ITC" panose="03070402050302030203" pitchFamily="66" charset="0"/>
              </a:rPr>
              <a:t>th</a:t>
            </a:r>
            <a:r>
              <a:rPr lang="en-GB" sz="1200" dirty="0" smtClean="0">
                <a:latin typeface="Bradley Hand ITC" panose="03070402050302030203" pitchFamily="66" charset="0"/>
              </a:rPr>
              <a:t> century and immigration from the commonwealth. </a:t>
            </a:r>
          </a:p>
          <a:p>
            <a:pPr marL="171450" indent="-171450">
              <a:buFontTx/>
              <a:buChar char="-"/>
            </a:pPr>
            <a:endParaRPr lang="en-GB" sz="1200" dirty="0" smtClean="0">
              <a:latin typeface="Bradley Hand ITC" panose="03070402050302030203" pitchFamily="66" charset="0"/>
            </a:endParaRPr>
          </a:p>
          <a:p>
            <a:r>
              <a:rPr lang="en-GB" sz="1200" b="1" dirty="0" smtClean="0">
                <a:latin typeface="Bradley Hand ITC" panose="03070402050302030203" pitchFamily="66" charset="0"/>
              </a:rPr>
              <a:t>Cultural Development – The How?</a:t>
            </a:r>
          </a:p>
          <a:p>
            <a:r>
              <a:rPr lang="en-GB" sz="1200" dirty="0" smtClean="0">
                <a:latin typeface="Bradley Hand ITC" panose="03070402050302030203" pitchFamily="66" charset="0"/>
              </a:rPr>
              <a:t>  - Pupils explore the beliefs and values of past societies and from different cultures. Understanding and appreciating the wide range of    cultural influences that have shaped their own heritage. Pupils study empire, democracy, republic, government, parliament, monarchy, fascism, class, communism, imperialism and industrialisation etc. Pupils learn to understand the world around them and what makes us different by studying the past. Pupils are made aware of their own cultural roots and shared inheritance. </a:t>
            </a:r>
            <a:endParaRPr lang="en-GB" sz="1200" dirty="0">
              <a:latin typeface="Bradley Hand ITC" panose="03070402050302030203" pitchFamily="66" charset="0"/>
            </a:endParaRPr>
          </a:p>
        </p:txBody>
      </p:sp>
      <p:pic>
        <p:nvPicPr>
          <p:cNvPr id="6" name="Picture 3" descr="\\server\mmaharasingam.209$\My Pictures\past-present-future-300x2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44624"/>
            <a:ext cx="1356742" cy="12708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server\mmaharasingam.209$\My Pictures\Quotation-Confucius-direction-study-past-future-learning-history-Meetville-Quotes-1709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9909" y="44624"/>
            <a:ext cx="1813762" cy="123767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server\mmaharasingam.209$\My Pictures\quotation-e-c-myers-learning-meetville-quotes-15010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5596835"/>
            <a:ext cx="1703263" cy="11622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erver\mmaharasingam.209$\My Pictures\histor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93121" y="5495337"/>
            <a:ext cx="2010550" cy="12637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89188" y="44624"/>
            <a:ext cx="990600" cy="990600"/>
          </a:xfrm>
          <a:prstGeom prst="rect">
            <a:avLst/>
          </a:prstGeom>
        </p:spPr>
      </p:pic>
    </p:spTree>
    <p:extLst>
      <p:ext uri="{BB962C8B-B14F-4D97-AF65-F5344CB8AC3E}">
        <p14:creationId xmlns:p14="http://schemas.microsoft.com/office/powerpoint/2010/main" val="2353515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23295" y="1446984"/>
            <a:ext cx="5333511"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in KS1/2/3 Physical Education</a:t>
            </a:r>
            <a:endParaRPr lang="en-GB" sz="2400" u="sng"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442648" y="2280355"/>
            <a:ext cx="11291976" cy="4401205"/>
          </a:xfrm>
          <a:prstGeom prst="rect">
            <a:avLst/>
          </a:prstGeom>
        </p:spPr>
        <p:txBody>
          <a:bodyPr wrap="square">
            <a:spAutoFit/>
          </a:bodyPr>
          <a:lstStyle/>
          <a:p>
            <a:r>
              <a:rPr lang="en-GB" sz="1400" b="1" dirty="0" smtClean="0">
                <a:effectLst>
                  <a:outerShdw blurRad="38100" dist="38100" dir="2700000" algn="tl">
                    <a:srgbClr val="000000">
                      <a:alpha val="43137"/>
                    </a:srgbClr>
                  </a:outerShdw>
                </a:effectLst>
                <a:latin typeface="Bradley Hand ITC" panose="03070402050302030203" pitchFamily="66" charset="0"/>
              </a:rPr>
              <a:t>Spiritual Development in Physical Education</a:t>
            </a: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During the range of activities that students can participate in, students can develop a sense of enjoyment and fascination in learning about themselves, others and the world around them. Students are consistently encouraged to use their imagination and creativity in their learning, and showcase a willingness to reflect on their own and others experiences.</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Moral Development in Physical Education</a:t>
            </a: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PE in general teaches students about a code of conduct, etiquette, handshake before and after matches, applauding the opposition, fair play, unwritten rules and sportsmanship. Students abide by the rules and regulations, gaining a good understanding of the rules of sport and the importance of infringements to allow students to understand the consequences of their actions, which in turn helps students apply this understanding to their own lives.</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Social Development in Physical Education</a:t>
            </a: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Students in PE can use of a range of social skills in different contexts, including working and socialising with students from different religious, ethnic and socio-economic backgrounds. They show a willingness to participate in a variety of social settings, cooperate with others and resolve conflicts effectively. Students also develop their friendships and social mixing through involvement in inter, intra school competition and extra-curricular competitions.</a:t>
            </a:r>
            <a:br>
              <a:rPr lang="en-GB" sz="1400" dirty="0" smtClean="0">
                <a:latin typeface="Bradley Hand ITC" panose="03070402050302030203" pitchFamily="66" charset="0"/>
              </a:rPr>
            </a:b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b="1" dirty="0" smtClean="0">
                <a:effectLst>
                  <a:outerShdw blurRad="38100" dist="38100" dir="2700000" algn="tl">
                    <a:srgbClr val="000000">
                      <a:alpha val="43137"/>
                    </a:srgbClr>
                  </a:outerShdw>
                </a:effectLst>
                <a:latin typeface="Bradley Hand ITC" panose="03070402050302030203" pitchFamily="66" charset="0"/>
              </a:rPr>
              <a:t>Cultural Development in Physical Education</a:t>
            </a:r>
            <a:r>
              <a:rPr lang="en-GB" sz="1400" dirty="0" smtClean="0">
                <a:latin typeface="Bradley Hand ITC" panose="03070402050302030203" pitchFamily="66" charset="0"/>
              </a:rPr>
              <a:t/>
            </a:r>
            <a:br>
              <a:rPr lang="en-GB" sz="1400" dirty="0" smtClean="0">
                <a:latin typeface="Bradley Hand ITC" panose="03070402050302030203" pitchFamily="66" charset="0"/>
              </a:rPr>
            </a:br>
            <a:r>
              <a:rPr lang="en-GB" sz="1400" dirty="0" smtClean="0">
                <a:latin typeface="Bradley Hand ITC" panose="03070402050302030203" pitchFamily="66" charset="0"/>
              </a:rPr>
              <a:t>Students are encouraged to participate in sporting opportunities that help to develop positive attitudes towards different religious, ethnic and socio-economic groups in the local community.</a:t>
            </a:r>
            <a:endParaRPr lang="en-GB" sz="1400" dirty="0">
              <a:latin typeface="Bradley Hand ITC" panose="03070402050302030203" pitchFamily="66"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5473" y="116457"/>
            <a:ext cx="990600" cy="990600"/>
          </a:xfrm>
          <a:prstGeom prst="rect">
            <a:avLst/>
          </a:prstGeom>
        </p:spPr>
      </p:pic>
    </p:spTree>
    <p:extLst>
      <p:ext uri="{BB962C8B-B14F-4D97-AF65-F5344CB8AC3E}">
        <p14:creationId xmlns:p14="http://schemas.microsoft.com/office/powerpoint/2010/main" val="38277316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8043" y="1183161"/>
            <a:ext cx="2510624" cy="461665"/>
          </a:xfrm>
          <a:prstGeom prst="rect">
            <a:avLst/>
          </a:prstGeom>
        </p:spPr>
        <p:txBody>
          <a:bodyPr wrap="none">
            <a:spAutoFit/>
          </a:bodyPr>
          <a:lstStyle/>
          <a:p>
            <a:r>
              <a:rPr lang="en-GB" sz="2400" b="1" u="sng" dirty="0" err="1" smtClean="0">
                <a:effectLst>
                  <a:outerShdw blurRad="38100" dist="38100" dir="2700000" algn="tl">
                    <a:srgbClr val="000000">
                      <a:alpha val="43137"/>
                    </a:srgbClr>
                  </a:outerShdw>
                </a:effectLst>
                <a:latin typeface="Bradley Hand ITC" panose="03070402050302030203" pitchFamily="66"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rPr>
              <a:t> in </a:t>
            </a:r>
            <a:r>
              <a:rPr lang="en-GB" sz="2400" b="1" u="sng" dirty="0" err="1" smtClean="0">
                <a:effectLst>
                  <a:outerShdw blurRad="38100" dist="38100" dir="2700000" algn="tl">
                    <a:srgbClr val="000000">
                      <a:alpha val="43137"/>
                    </a:srgbClr>
                  </a:outerShdw>
                </a:effectLst>
                <a:latin typeface="Bradley Hand ITC" panose="03070402050302030203" pitchFamily="66" charset="0"/>
              </a:rPr>
              <a:t>PSHCE</a:t>
            </a:r>
            <a:endParaRPr lang="en-GB" sz="2400" b="1" u="sng" dirty="0">
              <a:effectLst>
                <a:outerShdw blurRad="38100" dist="38100" dir="2700000" algn="tl">
                  <a:srgbClr val="000000">
                    <a:alpha val="43137"/>
                  </a:srgbClr>
                </a:outerShdw>
              </a:effectLst>
              <a:latin typeface="Bradley Hand ITC" panose="03070402050302030203" pitchFamily="66" charset="0"/>
            </a:endParaRPr>
          </a:p>
        </p:txBody>
      </p:sp>
      <p:sp>
        <p:nvSpPr>
          <p:cNvPr id="5" name="Rectangle 4"/>
          <p:cNvSpPr/>
          <p:nvPr/>
        </p:nvSpPr>
        <p:spPr>
          <a:xfrm>
            <a:off x="1710725" y="1822602"/>
            <a:ext cx="8445260" cy="4862870"/>
          </a:xfrm>
          <a:prstGeom prst="rect">
            <a:avLst/>
          </a:prstGeom>
        </p:spPr>
        <p:txBody>
          <a:bodyPr wrap="square">
            <a:spAutoFit/>
          </a:bodyPr>
          <a:lstStyle/>
          <a:p>
            <a:r>
              <a:rPr lang="en-GB" sz="2000" b="1" dirty="0" smtClean="0">
                <a:effectLst>
                  <a:outerShdw blurRad="38100" dist="38100" dir="2700000" algn="tl">
                    <a:srgbClr val="000000">
                      <a:alpha val="43137"/>
                    </a:srgbClr>
                  </a:outerShdw>
                </a:effectLst>
                <a:latin typeface="Bradley Hand ITC" panose="03070402050302030203" pitchFamily="66" charset="0"/>
              </a:rPr>
              <a:t>Examples of Spiritual, Moral, Social and Cultural Education in </a:t>
            </a:r>
            <a:r>
              <a:rPr lang="en-GB" sz="2000" b="1" dirty="0" err="1" smtClean="0">
                <a:effectLst>
                  <a:outerShdw blurRad="38100" dist="38100" dir="2700000" algn="tl">
                    <a:srgbClr val="000000">
                      <a:alpha val="43137"/>
                    </a:srgbClr>
                  </a:outerShdw>
                </a:effectLst>
                <a:latin typeface="Bradley Hand ITC" panose="03070402050302030203" pitchFamily="66" charset="0"/>
              </a:rPr>
              <a:t>PSHCE</a:t>
            </a:r>
            <a:r>
              <a:rPr lang="en-GB" sz="2000" b="1" dirty="0" smtClean="0">
                <a:effectLst>
                  <a:outerShdw blurRad="38100" dist="38100" dir="2700000" algn="tl">
                    <a:srgbClr val="000000">
                      <a:alpha val="43137"/>
                    </a:srgbClr>
                  </a:outerShdw>
                </a:effectLst>
                <a:latin typeface="Bradley Hand ITC" panose="03070402050302030203" pitchFamily="66" charset="0"/>
              </a:rPr>
              <a:t> include:</a:t>
            </a:r>
          </a:p>
          <a:p>
            <a:r>
              <a:rPr lang="en-GB" dirty="0">
                <a:solidFill>
                  <a:srgbClr val="0070C0"/>
                </a:solidFill>
                <a:latin typeface="Bradley Hand ITC" panose="03070402050302030203" pitchFamily="66" charset="0"/>
              </a:rPr>
              <a:t> </a:t>
            </a:r>
          </a:p>
          <a:p>
            <a:pPr marL="285750" indent="-285750">
              <a:buFont typeface="Arial" panose="020B0604020202020204" pitchFamily="34" charset="0"/>
              <a:buChar char="•"/>
            </a:pPr>
            <a:r>
              <a:rPr lang="en-GB" dirty="0">
                <a:latin typeface="Bradley Hand ITC" panose="03070402050302030203" pitchFamily="66" charset="0"/>
              </a:rPr>
              <a:t>Pupils learning about their rights, for instance, what are political, legal and human rights?</a:t>
            </a:r>
          </a:p>
          <a:p>
            <a:pPr marL="285750" indent="-285750">
              <a:buFont typeface="Arial" panose="020B0604020202020204" pitchFamily="34" charset="0"/>
              <a:buChar char="•"/>
            </a:pPr>
            <a:r>
              <a:rPr lang="en-GB" dirty="0">
                <a:latin typeface="Bradley Hand ITC" panose="03070402050302030203" pitchFamily="66" charset="0"/>
              </a:rPr>
              <a:t>Positive relationships are modelled and discussed.</a:t>
            </a:r>
          </a:p>
          <a:p>
            <a:pPr marL="285750" indent="-285750">
              <a:buFont typeface="Arial" panose="020B0604020202020204" pitchFamily="34" charset="0"/>
              <a:buChar char="•"/>
            </a:pPr>
            <a:r>
              <a:rPr lang="en-GB" dirty="0">
                <a:latin typeface="Bradley Hand ITC" panose="03070402050302030203" pitchFamily="66" charset="0"/>
              </a:rPr>
              <a:t>Pupils understanding ‘identity’ and ‘diversity’, as well as why there is diversity in the UK, and the impact of migration and integration on identities and communities.</a:t>
            </a:r>
          </a:p>
          <a:p>
            <a:pPr marL="285750" indent="-285750">
              <a:buFont typeface="Arial" panose="020B0604020202020204" pitchFamily="34" charset="0"/>
              <a:buChar char="•"/>
            </a:pPr>
            <a:r>
              <a:rPr lang="en-GB" dirty="0">
                <a:latin typeface="Bradley Hand ITC" panose="03070402050302030203" pitchFamily="66" charset="0"/>
              </a:rPr>
              <a:t>Pupils discussing how the media informs and influences the public.</a:t>
            </a:r>
          </a:p>
          <a:p>
            <a:pPr marL="285750" indent="-285750">
              <a:buFont typeface="Arial" panose="020B0604020202020204" pitchFamily="34" charset="0"/>
              <a:buChar char="•"/>
            </a:pPr>
            <a:r>
              <a:rPr lang="en-GB" dirty="0">
                <a:latin typeface="Bradley Hand ITC" panose="03070402050302030203" pitchFamily="66" charset="0"/>
              </a:rPr>
              <a:t>Circle time activities are central to the Teaching and Learning in </a:t>
            </a:r>
            <a:r>
              <a:rPr lang="en-GB" dirty="0" err="1">
                <a:latin typeface="Bradley Hand ITC" panose="03070402050302030203" pitchFamily="66" charset="0"/>
              </a:rPr>
              <a:t>PSHCE</a:t>
            </a:r>
            <a:r>
              <a:rPr lang="en-GB" dirty="0">
                <a:latin typeface="Bradley Hand ITC" panose="03070402050302030203" pitchFamily="66" charset="0"/>
              </a:rPr>
              <a:t> lessons, i.e. valuing contributions from ALL students, identifying &amp; celebrating commonalities and differences.</a:t>
            </a:r>
          </a:p>
          <a:p>
            <a:pPr marL="285750" indent="-285750">
              <a:buFont typeface="Arial" panose="020B0604020202020204" pitchFamily="34" charset="0"/>
              <a:buChar char="•"/>
            </a:pPr>
            <a:r>
              <a:rPr lang="en-GB" dirty="0">
                <a:latin typeface="Bradley Hand ITC" panose="03070402050302030203" pitchFamily="66" charset="0"/>
              </a:rPr>
              <a:t>Pupils learning about ‘Right and Wrong’, the law and justice system and how it affects them as individuals and the communities they live in.</a:t>
            </a:r>
          </a:p>
          <a:p>
            <a:pPr marL="285750" indent="-285750">
              <a:buFont typeface="Arial" panose="020B0604020202020204" pitchFamily="34" charset="0"/>
              <a:buChar char="•"/>
            </a:pPr>
            <a:r>
              <a:rPr lang="en-GB" dirty="0">
                <a:latin typeface="Bradley Hand ITC" panose="03070402050302030203" pitchFamily="66" charset="0"/>
              </a:rPr>
              <a:t>Staff use standard phrases which include: ‘we are mindful that…’/’You may or may not believe that…’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8055" y="125982"/>
            <a:ext cx="990600" cy="990600"/>
          </a:xfrm>
          <a:prstGeom prst="rect">
            <a:avLst/>
          </a:prstGeom>
        </p:spPr>
      </p:pic>
    </p:spTree>
    <p:extLst>
      <p:ext uri="{BB962C8B-B14F-4D97-AF65-F5344CB8AC3E}">
        <p14:creationId xmlns:p14="http://schemas.microsoft.com/office/powerpoint/2010/main" val="12426498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902" y="1030857"/>
            <a:ext cx="6183103" cy="461665"/>
          </a:xfrm>
          <a:prstGeom prst="rect">
            <a:avLst/>
          </a:prstGeom>
        </p:spPr>
        <p:txBody>
          <a:bodyPr wrap="none">
            <a:spAutoFit/>
          </a:bodyPr>
          <a:lstStyle/>
          <a:p>
            <a:pPr algn="ctr">
              <a:spcAft>
                <a:spcPts val="0"/>
              </a:spcAft>
              <a:tabLst>
                <a:tab pos="2865755" algn="ctr"/>
                <a:tab pos="5731510" algn="r"/>
              </a:tabLst>
            </a:pPr>
            <a:r>
              <a:rPr lang="en-GB" sz="2400" b="1" u="sng" dirty="0" err="1"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rPr>
              <a:t>SMSC</a:t>
            </a:r>
            <a:r>
              <a:rPr lang="en-GB" sz="2400" b="1" u="sng" dirty="0"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rPr>
              <a:t>- </a:t>
            </a:r>
            <a:r>
              <a:rPr lang="en-GB" sz="2400" b="1" u="sng" dirty="0" err="1"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rPr>
              <a:t>SPRITITUAL</a:t>
            </a:r>
            <a:r>
              <a:rPr lang="en-GB" sz="2400" b="1" u="sng" dirty="0"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rPr>
              <a:t> DEVELOPMENT IN RE</a:t>
            </a:r>
            <a:endParaRPr lang="en-GB" sz="2400" u="sng" dirty="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endParaRPr>
          </a:p>
        </p:txBody>
      </p:sp>
      <p:sp>
        <p:nvSpPr>
          <p:cNvPr id="5" name="Rectangle 4"/>
          <p:cNvSpPr/>
          <p:nvPr/>
        </p:nvSpPr>
        <p:spPr>
          <a:xfrm>
            <a:off x="345057" y="1439914"/>
            <a:ext cx="11688792" cy="5418086"/>
          </a:xfrm>
          <a:prstGeom prst="rect">
            <a:avLst/>
          </a:prstGeom>
        </p:spPr>
        <p:txBody>
          <a:bodyPr wrap="square">
            <a:spAutoFit/>
          </a:bodyPr>
          <a:lstStyle/>
          <a:p>
            <a:pPr>
              <a:lnSpc>
                <a:spcPct val="107000"/>
              </a:lnSpc>
              <a:spcAft>
                <a:spcPts val="0"/>
              </a:spcAft>
            </a:pPr>
            <a:r>
              <a:rPr lang="en-GB" sz="1200" b="1" dirty="0" smtClean="0">
                <a:effectLst/>
                <a:latin typeface="Bradley Hand ITC" panose="03070402050302030203" pitchFamily="66" charset="0"/>
                <a:ea typeface="Calibri" panose="020F0502020204030204" pitchFamily="34" charset="0"/>
                <a:cs typeface="GillSansMT-Bold"/>
              </a:rPr>
              <a:t> </a:t>
            </a:r>
            <a:r>
              <a:rPr lang="en-GB" sz="1200" b="1" dirty="0"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GillSansMT"/>
              </a:rPr>
              <a:t>RE provides opportunities for:</a:t>
            </a:r>
            <a:endParaRPr lang="en-GB" sz="1200" b="1" dirty="0" smtClean="0">
              <a:effectLst>
                <a:outerShdw blurRad="38100" dist="38100" dir="2700000" algn="tl">
                  <a:srgbClr val="000000">
                    <a:alpha val="43137"/>
                  </a:srgbClr>
                </a:outerShdw>
              </a:effectLst>
              <a:latin typeface="Bradley Hand ITC" panose="03070402050302030203"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SymbolMT"/>
              </a:rPr>
              <a:t>• </a:t>
            </a:r>
            <a:r>
              <a:rPr lang="en-GB" sz="1200" b="1" i="1" u="sng" dirty="0" smtClean="0">
                <a:solidFill>
                  <a:srgbClr val="C00000"/>
                </a:solidFill>
                <a:effectLst/>
                <a:latin typeface="Bradley Hand ITC" panose="03070402050302030203" pitchFamily="66" charset="0"/>
                <a:ea typeface="Calibri" panose="020F0502020204030204" pitchFamily="34" charset="0"/>
                <a:cs typeface="GillSansMT-BoldItalic"/>
              </a:rPr>
              <a:t>Spiritual development</a:t>
            </a:r>
            <a:r>
              <a:rPr lang="en-GB" sz="1200" dirty="0" smtClean="0">
                <a:effectLst/>
                <a:latin typeface="Bradley Hand ITC" panose="03070402050302030203" pitchFamily="66" charset="0"/>
                <a:ea typeface="Calibri" panose="020F0502020204030204" pitchFamily="34" charset="0"/>
                <a:cs typeface="GillSansMT"/>
              </a:rPr>
              <a:t>, through helping pupils to consider and respond to questions of meaning and purpose in life, and questions about the nature of values in human society</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SymbolMT"/>
              </a:rPr>
              <a:t>• </a:t>
            </a:r>
            <a:r>
              <a:rPr lang="en-GB" sz="1200" b="1" i="1" u="sng" dirty="0" smtClean="0">
                <a:solidFill>
                  <a:srgbClr val="C00000"/>
                </a:solidFill>
                <a:effectLst/>
                <a:latin typeface="Bradley Hand ITC" panose="03070402050302030203" pitchFamily="66" charset="0"/>
                <a:ea typeface="Calibri" panose="020F0502020204030204" pitchFamily="34" charset="0"/>
                <a:cs typeface="GillSansMT-BoldItalic"/>
              </a:rPr>
              <a:t>Moral development</a:t>
            </a:r>
            <a:r>
              <a:rPr lang="en-GB" sz="1200" dirty="0" smtClean="0">
                <a:effectLst/>
                <a:latin typeface="Bradley Hand ITC" panose="03070402050302030203" pitchFamily="66" charset="0"/>
                <a:ea typeface="Calibri" panose="020F0502020204030204" pitchFamily="34" charset="0"/>
                <a:cs typeface="GillSansMT"/>
              </a:rPr>
              <a:t>, through helping pupils to consider and respond to areas of morality using their knowledge and understanding of religious and ethical teaching. This enables them to make reasoned and informed judgements on religious and moral issues;</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SymbolMT"/>
              </a:rPr>
              <a:t>• </a:t>
            </a:r>
            <a:r>
              <a:rPr lang="en-GB" sz="1200" b="1" i="1" u="sng" dirty="0" smtClean="0">
                <a:solidFill>
                  <a:srgbClr val="C00000"/>
                </a:solidFill>
                <a:effectLst/>
                <a:latin typeface="Bradley Hand ITC" panose="03070402050302030203" pitchFamily="66" charset="0"/>
                <a:ea typeface="Calibri" panose="020F0502020204030204" pitchFamily="34" charset="0"/>
                <a:cs typeface="GillSansMT-BoldItalic"/>
              </a:rPr>
              <a:t>Social development</a:t>
            </a:r>
            <a:r>
              <a:rPr lang="en-GB" sz="1200" dirty="0" smtClean="0">
                <a:solidFill>
                  <a:srgbClr val="C00000"/>
                </a:solidFill>
                <a:effectLst/>
                <a:latin typeface="Bradley Hand ITC" panose="03070402050302030203" pitchFamily="66" charset="0"/>
                <a:ea typeface="Calibri" panose="020F0502020204030204" pitchFamily="34" charset="0"/>
                <a:cs typeface="GillSansMT"/>
              </a:rPr>
              <a:t>, </a:t>
            </a:r>
            <a:r>
              <a:rPr lang="en-GB" sz="1200" dirty="0" smtClean="0">
                <a:effectLst/>
                <a:latin typeface="Bradley Hand ITC" panose="03070402050302030203" pitchFamily="66" charset="0"/>
                <a:ea typeface="Calibri" panose="020F0502020204030204" pitchFamily="34" charset="0"/>
                <a:cs typeface="GillSansMT"/>
              </a:rPr>
              <a:t>through helping pupils to develop their sense of identity and belonging, preparing them for life as citizens in a plural society;</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SymbolMT"/>
              </a:rPr>
              <a:t>• </a:t>
            </a:r>
            <a:r>
              <a:rPr lang="en-GB" sz="1200" b="1" i="1" u="sng" dirty="0" smtClean="0">
                <a:solidFill>
                  <a:srgbClr val="C00000"/>
                </a:solidFill>
                <a:effectLst/>
                <a:latin typeface="Bradley Hand ITC" panose="03070402050302030203" pitchFamily="66" charset="0"/>
                <a:ea typeface="Calibri" panose="020F0502020204030204" pitchFamily="34" charset="0"/>
                <a:cs typeface="GillSansMT-BoldItalic"/>
              </a:rPr>
              <a:t>Cultural development</a:t>
            </a:r>
            <a:r>
              <a:rPr lang="en-GB" sz="1200" i="1" dirty="0" smtClean="0">
                <a:effectLst/>
                <a:latin typeface="Bradley Hand ITC" panose="03070402050302030203" pitchFamily="66" charset="0"/>
                <a:ea typeface="Calibri" panose="020F0502020204030204" pitchFamily="34" charset="0"/>
                <a:cs typeface="GillSansMT-Italic"/>
              </a:rPr>
              <a:t>, </a:t>
            </a:r>
            <a:r>
              <a:rPr lang="en-GB" sz="1200" dirty="0" smtClean="0">
                <a:effectLst/>
                <a:latin typeface="Bradley Hand ITC" panose="03070402050302030203" pitchFamily="66" charset="0"/>
                <a:ea typeface="Calibri" panose="020F0502020204030204" pitchFamily="34" charset="0"/>
                <a:cs typeface="GillSansMT"/>
              </a:rPr>
              <a:t>through fostering pupils’ awareness and understanding of a range of beliefs, practices and values in their own society and in the wider world. Pupils explore issues within and between faiths, developing their understanding of the cultural contexts within which</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they live.</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457200"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RE deals with religious and moral beliefs and values that underpin personal choices and behaviour (e.g. relationships), social policies and practices (e.g. crime and punishment), and concepts and patterns of health (e.g. use of drugs)</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.RE looks at the voluntary and charitable activities that help to make up a healthy society and provide opportunities for the development of active citizenship and involvement in society. Beliefs about the nature of humanity and the world influence how we organise ourselves and relate to others locally, nationally and globally.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Issues in RE therefore contribute to social and political awareness (e.g. rights and responsibilities).</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RE also contributes to pupils’ understanding of Europe and the world. Religious and moral issues in</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RE are worldwide. It is not possible to understand the nature and significance of European identity without studying religion.</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dirty="0" smtClean="0">
                <a:effectLst/>
                <a:latin typeface="Bradley Hand ITC" panose="03070402050302030203" pitchFamily="66" charset="0"/>
                <a:ea typeface="Calibri" panose="020F0502020204030204" pitchFamily="34" charset="0"/>
                <a:cs typeface="GillSansMT"/>
              </a:rPr>
              <a:t> </a:t>
            </a:r>
            <a:endParaRPr lang="en-GB" sz="1200" dirty="0" smtClean="0">
              <a:effectLst/>
              <a:latin typeface="Bradley Hand ITC" panose="03070402050302030203" pitchFamily="66"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1200" dirty="0" smtClean="0">
                <a:effectLst/>
                <a:latin typeface="Bradley Hand ITC" panose="03070402050302030203" pitchFamily="66" charset="0"/>
                <a:ea typeface="Calibri" panose="020F0502020204030204" pitchFamily="34" charset="0"/>
                <a:cs typeface="GillSansMT"/>
              </a:rPr>
              <a:t>RE promotes the values and attitudes needed for citizenship in a democratic society by helping pupils to understand and respect people of different beliefs, practices, races and cultures. Similarities and differences in commitment, self-understanding and the search for</a:t>
            </a:r>
            <a:endParaRPr lang="en-GB" sz="1200" dirty="0">
              <a:latin typeface="Bradley Hand ITC" panose="03070402050302030203" pitchFamily="66"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4153" y="40257"/>
            <a:ext cx="990600" cy="990600"/>
          </a:xfrm>
          <a:prstGeom prst="rect">
            <a:avLst/>
          </a:prstGeom>
        </p:spPr>
      </p:pic>
    </p:spTree>
    <p:extLst>
      <p:ext uri="{BB962C8B-B14F-4D97-AF65-F5344CB8AC3E}">
        <p14:creationId xmlns:p14="http://schemas.microsoft.com/office/powerpoint/2010/main" val="4368025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1524</Words>
  <Application>Microsoft Office PowerPoint</Application>
  <PresentationFormat>Widescreen</PresentationFormat>
  <Paragraphs>157</Paragraphs>
  <Slides>14</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14</vt:i4>
      </vt:variant>
    </vt:vector>
  </HeadingPairs>
  <TitlesOfParts>
    <vt:vector size="28" baseType="lpstr">
      <vt:lpstr>Arial</vt:lpstr>
      <vt:lpstr>Arial Rounded MT Bold</vt:lpstr>
      <vt:lpstr>Bradley Hand ITC</vt:lpstr>
      <vt:lpstr>Calibri</vt:lpstr>
      <vt:lpstr>Calibri Light</vt:lpstr>
      <vt:lpstr>GillSansMT</vt:lpstr>
      <vt:lpstr>GillSansMT-Bold</vt:lpstr>
      <vt:lpstr>GillSansMT-BoldItalic</vt:lpstr>
      <vt:lpstr>GillSansMT-Italic</vt:lpstr>
      <vt:lpstr>Symbol</vt:lpstr>
      <vt:lpstr>SymbolMT</vt:lpstr>
      <vt:lpstr>Times New Roman</vt:lpstr>
      <vt:lpstr>Wingdings</vt:lpstr>
      <vt:lpstr>Office Theme</vt:lpstr>
      <vt:lpstr>PowerPoint Presentation</vt:lpstr>
      <vt:lpstr>Incorporating SMSC in Maths</vt:lpstr>
      <vt:lpstr>Incorporating SMSC in ICT and Computing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Incorporating SMSC in Maths</dc:title>
  <dc:creator>Holly Bardrick</dc:creator>
  <cp:lastModifiedBy>Carlie Warner</cp:lastModifiedBy>
  <cp:revision>14</cp:revision>
  <dcterms:created xsi:type="dcterms:W3CDTF">2016-04-21T14:32:28Z</dcterms:created>
  <dcterms:modified xsi:type="dcterms:W3CDTF">2018-11-29T13:15:45Z</dcterms:modified>
</cp:coreProperties>
</file>