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7" r:id="rId5"/>
    <p:sldId id="256" r:id="rId6"/>
    <p:sldId id="271" r:id="rId7"/>
    <p:sldId id="284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68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218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9C568A-115D-41AF-8AC6-AF49A0B3C71D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194B9A-8504-4ACC-941B-58D800A6E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0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1AF67-F036-491B-BD10-6D95CC856A61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86B4D-99FE-4CA2-AAAB-41CBEF6810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37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6B4D-99FE-4CA2-AAAB-41CBEF6810C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82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increase a parent’s </a:t>
            </a:r>
            <a:r>
              <a:rPr lang="en-GB" b="1" dirty="0"/>
              <a:t>‘Parental Presence’</a:t>
            </a:r>
            <a:r>
              <a:rPr lang="en-GB" dirty="0"/>
              <a:t> in family situations where  children are displaying </a:t>
            </a:r>
            <a:r>
              <a:rPr lang="en-GB" b="1" dirty="0"/>
              <a:t>high levels of   challenging behaviour such as- non-compliance, school-refusals, aggression, violence,    destruction, criminal involvement, drugs</a:t>
            </a:r>
            <a:r>
              <a:rPr lang="en-GB" dirty="0"/>
              <a:t>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86B4D-99FE-4CA2-AAAB-41CBEF6810C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70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9BD3C84-F6C3-41D2-992E-699B8B5B0DD2}" type="slidenum">
              <a:rPr lang="en-GB" altLang="en-US" smtClean="0"/>
              <a:pPr/>
              <a:t>14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43860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C393-9317-47CC-93A7-C8B489EFF05C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18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DD77-D759-47CD-8E8E-1A2726E7676F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48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83D52-B266-4A7A-AD9E-30BA76C55C2C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556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32397-454E-4D32-9FE9-F268E9D8880A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28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E94DB-8C01-40EB-9307-842429624E16}" type="datetime1">
              <a:rPr lang="en-GB" smtClean="0"/>
              <a:t>14/07/2022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547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C353F-6A2F-4E22-A10E-F0BBBCE8FEAF}" type="datetime1">
              <a:rPr lang="en-GB" smtClean="0"/>
              <a:t>14/07/2022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02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A9324-788B-4AE5-AE27-9DA67F2BD08E}" type="datetime1">
              <a:rPr lang="en-GB" smtClean="0"/>
              <a:t>14/07/2022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62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5435-7D1A-4260-B427-A8587266B8C8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91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2771-4959-44E6-8DED-5690C525069A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239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4FF77-D73A-4D53-91A9-EB4BBB48C1AE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571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6B2AF-902E-4BEB-8AFA-29ABE3DFCACB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60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24E95-DEB0-4BFD-BBC5-9ED836C18697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C4355-3986-42E0-98B5-943E600B6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848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4.wikia.nocookie.net/__cb20090515224250/bestbrute/images/e/e1/Cross_red.sv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ynn.McShane@lewisham.gov.uk" TargetMode="External"/><Relationship Id="rId2" Type="http://schemas.openxmlformats.org/officeDocument/2006/relationships/hyperlink" Target="mailto:NVR@lewisham.gov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mailto:charlotte.smith@lewisham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321277"/>
            <a:ext cx="9144000" cy="158990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Non violent resistance programme (NVR)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259" y="1802529"/>
            <a:ext cx="6699181" cy="4770709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0B3CB-2779-4F77-889D-881B200BC0BE}" type="datetime1">
              <a:rPr lang="en-GB" smtClean="0"/>
              <a:t>14/07/2022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1</a:t>
            </a:fld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85" y="499850"/>
            <a:ext cx="1307635" cy="13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0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255373"/>
            <a:ext cx="10515600" cy="832023"/>
          </a:xfrm>
        </p:spPr>
        <p:txBody>
          <a:bodyPr/>
          <a:lstStyle/>
          <a:p>
            <a:r>
              <a:rPr lang="en-GB" dirty="0" smtClean="0"/>
              <a:t>Sessions covered over the 8 weeks 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65" y="1087396"/>
            <a:ext cx="7529383" cy="5471262"/>
          </a:xfrm>
          <a:prstGeom prst="rect">
            <a:avLst/>
          </a:prstGeom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CDF5A-BCAD-4425-B232-70470766338F}" type="datetime1">
              <a:rPr lang="en-GB" smtClean="0"/>
              <a:t>14/07/2022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3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The Aims of forums 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Core </a:t>
            </a:r>
            <a:r>
              <a:rPr lang="en-GB" dirty="0"/>
              <a:t>aims are </a:t>
            </a:r>
            <a:r>
              <a:rPr lang="en-GB" dirty="0" smtClean="0"/>
              <a:t>of NVR forums are to;</a:t>
            </a:r>
            <a:endParaRPr lang="en-GB" dirty="0"/>
          </a:p>
          <a:p>
            <a:r>
              <a:rPr lang="en-GB" dirty="0" smtClean="0"/>
              <a:t>De-escalate </a:t>
            </a:r>
            <a:r>
              <a:rPr lang="en-GB" dirty="0"/>
              <a:t>and reduce </a:t>
            </a:r>
            <a:r>
              <a:rPr lang="en-GB" dirty="0" smtClean="0"/>
              <a:t>conflict</a:t>
            </a:r>
            <a:endParaRPr lang="en-GB" dirty="0"/>
          </a:p>
          <a:p>
            <a:r>
              <a:rPr lang="en-GB" dirty="0" smtClean="0"/>
              <a:t>‘Reclaim’ parent / carer </a:t>
            </a:r>
            <a:r>
              <a:rPr lang="en-GB" dirty="0"/>
              <a:t>space in family </a:t>
            </a:r>
            <a:r>
              <a:rPr lang="en-GB" dirty="0" smtClean="0"/>
              <a:t>home</a:t>
            </a:r>
            <a:endParaRPr lang="en-GB" dirty="0"/>
          </a:p>
          <a:p>
            <a:r>
              <a:rPr lang="en-GB" dirty="0"/>
              <a:t> Not relenting to child’s unreasonable </a:t>
            </a:r>
            <a:r>
              <a:rPr lang="en-GB" dirty="0" smtClean="0"/>
              <a:t>demands</a:t>
            </a:r>
            <a:endParaRPr lang="en-GB" dirty="0"/>
          </a:p>
          <a:p>
            <a:r>
              <a:rPr lang="en-GB" dirty="0"/>
              <a:t> Helping </a:t>
            </a:r>
            <a:r>
              <a:rPr lang="en-GB" dirty="0" smtClean="0"/>
              <a:t>parent / carer </a:t>
            </a:r>
            <a:r>
              <a:rPr lang="en-GB" dirty="0"/>
              <a:t>to reach </a:t>
            </a:r>
            <a:r>
              <a:rPr lang="en-GB" dirty="0" smtClean="0"/>
              <a:t>out, connect </a:t>
            </a:r>
            <a:r>
              <a:rPr lang="en-GB" dirty="0"/>
              <a:t>and </a:t>
            </a:r>
            <a:r>
              <a:rPr lang="en-GB" dirty="0" smtClean="0"/>
              <a:t>rebuild their relationship </a:t>
            </a:r>
            <a:r>
              <a:rPr lang="en-GB" dirty="0"/>
              <a:t>with their </a:t>
            </a:r>
            <a:r>
              <a:rPr lang="en-GB" dirty="0" smtClean="0"/>
              <a:t>child / young person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C353F-6A2F-4E22-A10E-F0BBBCE8FEAF}" type="datetime1">
              <a:rPr lang="en-GB" smtClean="0"/>
              <a:t>14/07/2022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3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9321" y="365125"/>
            <a:ext cx="194705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0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For parents and carers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parents / carers of children aged 8 years and over, displaying violent / challenging and extreme negative behaviours </a:t>
            </a:r>
          </a:p>
          <a:p>
            <a:r>
              <a:rPr lang="en-GB" dirty="0" smtClean="0"/>
              <a:t>For parents / carers who want change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BDD77-D759-47CD-8E8E-1A2726E7676F}" type="datetime1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4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548" y="3946470"/>
            <a:ext cx="2633852" cy="2175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6975" y="3795221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0881" y="193037"/>
            <a:ext cx="1792795" cy="163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20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4185"/>
            <a:ext cx="10515600" cy="790831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1 – De-escalation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153297"/>
            <a:ext cx="10515600" cy="502366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Session 1 is all about escalation and we cover the following;</a:t>
            </a:r>
          </a:p>
          <a:p>
            <a:r>
              <a:rPr lang="en-GB" dirty="0" smtClean="0"/>
              <a:t>Discussions around Escalation </a:t>
            </a:r>
          </a:p>
          <a:p>
            <a:r>
              <a:rPr lang="en-GB" dirty="0" smtClean="0"/>
              <a:t>What escalation is </a:t>
            </a:r>
          </a:p>
          <a:p>
            <a:r>
              <a:rPr lang="en-GB" dirty="0" smtClean="0"/>
              <a:t>Different types of escalation</a:t>
            </a:r>
          </a:p>
          <a:p>
            <a:r>
              <a:rPr lang="en-GB" dirty="0" smtClean="0"/>
              <a:t>Strategies to manage  and prevent escalation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951" y="2727151"/>
            <a:ext cx="4160108" cy="2856687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056B6-735F-447E-A368-DF000D855FC9}" type="datetime1">
              <a:rPr lang="en-GB" smtClean="0"/>
              <a:t>14/07/2022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37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2 – Parental presence / Influence and making connections 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Session 2 is all about Parental presence and we cover the following;</a:t>
            </a:r>
          </a:p>
          <a:p>
            <a:r>
              <a:rPr lang="en-GB" dirty="0" smtClean="0"/>
              <a:t>Discussions around Being present in your child's mind to guide them</a:t>
            </a:r>
          </a:p>
          <a:p>
            <a:r>
              <a:rPr lang="en-GB" dirty="0" smtClean="0"/>
              <a:t>Connection before correction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3741367"/>
            <a:ext cx="3006810" cy="2435596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BD9E-F01D-4567-9084-9D80D9E87735}" type="datetime1">
              <a:rPr lang="en-GB" smtClean="0"/>
              <a:t>14/07/2022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3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365126"/>
            <a:ext cx="11033760" cy="836232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3 – The baskets &amp; Supporters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" y="1380744"/>
            <a:ext cx="11033760" cy="47962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Session 3 is all about The baskets and we cover the following;</a:t>
            </a:r>
          </a:p>
          <a:p>
            <a:r>
              <a:rPr lang="en-GB" dirty="0" smtClean="0"/>
              <a:t>Naming behaviours </a:t>
            </a:r>
          </a:p>
          <a:p>
            <a:r>
              <a:rPr lang="en-GB" dirty="0" smtClean="0"/>
              <a:t>Prioritising behaviours </a:t>
            </a:r>
          </a:p>
          <a:p>
            <a:r>
              <a:rPr lang="en-GB" dirty="0" smtClean="0"/>
              <a:t>Identifying behaviours to work on </a:t>
            </a:r>
          </a:p>
          <a:p>
            <a:r>
              <a:rPr lang="en-GB" dirty="0" smtClean="0"/>
              <a:t>Sharing why we love and like our children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 What a supporter does</a:t>
            </a:r>
          </a:p>
          <a:p>
            <a:r>
              <a:rPr lang="en-GB" dirty="0"/>
              <a:t>How supporters can help with the small basket behaviours. </a:t>
            </a:r>
          </a:p>
          <a:p>
            <a:r>
              <a:rPr lang="en-GB" dirty="0"/>
              <a:t>Own support needs</a:t>
            </a:r>
          </a:p>
          <a:p>
            <a:r>
              <a:rPr lang="en-GB" dirty="0"/>
              <a:t>Obstacles and solutions to using supporters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424" y="2016413"/>
            <a:ext cx="2560360" cy="1920271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56043-D8A4-426D-AD87-32B1B19DAB30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7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2200" y="4838366"/>
            <a:ext cx="1818294" cy="124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ea typeface="Malgun Gothic" panose="020B0503020000020004" pitchFamily="34" charset="-127"/>
                <a:cs typeface="MV Boli" panose="02000500030200090000" pitchFamily="2" charset="0"/>
              </a:rPr>
              <a:t>Session 4 – siblings and self care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ea typeface="Malgun Gothic" panose="020B0503020000020004" pitchFamily="34" charset="-127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472" y="1825624"/>
            <a:ext cx="11006328" cy="46026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Session 4 is all about </a:t>
            </a:r>
            <a:r>
              <a:rPr lang="en-GB" dirty="0"/>
              <a:t>self care </a:t>
            </a:r>
            <a:r>
              <a:rPr lang="en-GB" dirty="0" smtClean="0"/>
              <a:t>siblings and supporters </a:t>
            </a:r>
            <a:r>
              <a:rPr lang="en-GB" dirty="0"/>
              <a:t>we cover the following</a:t>
            </a:r>
          </a:p>
          <a:p>
            <a:pPr>
              <a:defRPr/>
            </a:pPr>
            <a:r>
              <a:rPr lang="en-GB" dirty="0"/>
              <a:t>The needs of siblings 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Support for them </a:t>
            </a:r>
            <a:endParaRPr lang="en-GB" dirty="0"/>
          </a:p>
          <a:p>
            <a:pPr>
              <a:defRPr/>
            </a:pPr>
            <a:r>
              <a:rPr lang="en-GB" dirty="0"/>
              <a:t>Looking after </a:t>
            </a:r>
            <a:r>
              <a:rPr lang="en-GB" dirty="0" smtClean="0"/>
              <a:t>yourself</a:t>
            </a:r>
          </a:p>
          <a:p>
            <a:pPr>
              <a:defRPr/>
            </a:pPr>
            <a:r>
              <a:rPr lang="en-GB" dirty="0" smtClean="0"/>
              <a:t>Importance of </a:t>
            </a:r>
          </a:p>
          <a:p>
            <a:pPr>
              <a:defRPr/>
            </a:pPr>
            <a:r>
              <a:rPr lang="en-GB" dirty="0" smtClean="0"/>
              <a:t>How and when</a:t>
            </a:r>
            <a:endParaRPr lang="en-GB" dirty="0"/>
          </a:p>
          <a:p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4785A-8895-48D0-A407-361EA7AAF85B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8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013" y="4377352"/>
            <a:ext cx="1542883" cy="1844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967" y="2432304"/>
            <a:ext cx="1588866" cy="158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43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1" y="237745"/>
            <a:ext cx="11700675" cy="146304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/>
            </a:r>
            <a:b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GB" sz="4000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5 </a:t>
            </a:r>
            <a:r>
              <a:rPr lang="en-GB" sz="4000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–Parental values, reconciliation </a:t>
            </a:r>
            <a:r>
              <a:rPr lang="en-GB" sz="4000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gestures / random </a:t>
            </a:r>
            <a:r>
              <a:rPr lang="en-GB" sz="4000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acts of </a:t>
            </a:r>
            <a:r>
              <a:rPr lang="en-GB" sz="4000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kindness and </a:t>
            </a:r>
            <a:r>
              <a:rPr lang="en-GB" sz="4000" b="1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Connecting comments </a:t>
            </a:r>
            <a:r>
              <a:rPr lang="en-GB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/>
            </a:r>
            <a:br>
              <a:rPr lang="en-GB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GB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773937"/>
            <a:ext cx="11097769" cy="44030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Session 5 is all about Random acts of kindness and we cover the following</a:t>
            </a:r>
          </a:p>
          <a:p>
            <a:pPr lvl="0"/>
            <a:r>
              <a:rPr lang="en-GB" dirty="0" smtClean="0"/>
              <a:t>What are your parental values </a:t>
            </a:r>
          </a:p>
          <a:p>
            <a:pPr lvl="1"/>
            <a:r>
              <a:rPr lang="en-GB" dirty="0" smtClean="0"/>
              <a:t>Where do they come from </a:t>
            </a:r>
          </a:p>
          <a:p>
            <a:pPr lvl="0"/>
            <a:r>
              <a:rPr lang="en-GB" dirty="0" smtClean="0"/>
              <a:t>Discussion of what are Acts </a:t>
            </a:r>
            <a:r>
              <a:rPr lang="en-GB" dirty="0"/>
              <a:t>of kindness </a:t>
            </a:r>
            <a:r>
              <a:rPr lang="en-GB" dirty="0" smtClean="0"/>
              <a:t>are and how to do them </a:t>
            </a:r>
          </a:p>
          <a:p>
            <a:pPr lvl="0"/>
            <a:r>
              <a:rPr lang="en-GB" dirty="0" smtClean="0"/>
              <a:t>Discussion of  how to separate behaviour from child</a:t>
            </a:r>
            <a:endParaRPr lang="en-GB" dirty="0"/>
          </a:p>
          <a:p>
            <a:pPr lvl="0"/>
            <a:r>
              <a:rPr lang="en-GB" dirty="0" smtClean="0"/>
              <a:t>Discussion around Never expecting </a:t>
            </a:r>
            <a:r>
              <a:rPr lang="en-GB" dirty="0"/>
              <a:t>any </a:t>
            </a:r>
            <a:r>
              <a:rPr lang="en-GB" dirty="0" smtClean="0"/>
              <a:t>gratitude</a:t>
            </a:r>
          </a:p>
          <a:p>
            <a:pPr marL="0" lv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4931" y="4091760"/>
            <a:ext cx="3611776" cy="2555790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7DE2-4AC1-4DB9-B033-FA3CCBF0AF0B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3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328" y="365125"/>
            <a:ext cx="11015472" cy="933323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6 resisting </a:t>
            </a:r>
            <a:r>
              <a:rPr lang="en-GB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comments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328" y="1463040"/>
            <a:ext cx="11015472" cy="4928616"/>
          </a:xfrm>
        </p:spPr>
        <p:txBody>
          <a:bodyPr/>
          <a:lstStyle/>
          <a:p>
            <a:r>
              <a:rPr lang="en-GB" dirty="0"/>
              <a:t>Six pre planned connecting comments</a:t>
            </a:r>
            <a:endParaRPr lang="en-GB" dirty="0" smtClean="0"/>
          </a:p>
          <a:p>
            <a:r>
              <a:rPr lang="en-GB" dirty="0" smtClean="0"/>
              <a:t>What are they </a:t>
            </a:r>
          </a:p>
          <a:p>
            <a:r>
              <a:rPr lang="en-GB" dirty="0" smtClean="0"/>
              <a:t>How to deliver</a:t>
            </a:r>
          </a:p>
          <a:p>
            <a:r>
              <a:rPr lang="en-GB" dirty="0" smtClean="0"/>
              <a:t>Timing </a:t>
            </a:r>
          </a:p>
          <a:p>
            <a:r>
              <a:rPr lang="en-GB" dirty="0" smtClean="0"/>
              <a:t>Tone </a:t>
            </a:r>
          </a:p>
          <a:p>
            <a:r>
              <a:rPr lang="en-GB" dirty="0" smtClean="0"/>
              <a:t>Talk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294" y="3995219"/>
            <a:ext cx="3176291" cy="23166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84" y="4669187"/>
            <a:ext cx="2545241" cy="18870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1736" y="1698127"/>
            <a:ext cx="3042093" cy="2062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43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7 – Announcement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Session 7 is all about the Announcement and we cover the following</a:t>
            </a:r>
          </a:p>
          <a:p>
            <a:r>
              <a:rPr lang="en-GB" dirty="0" smtClean="0"/>
              <a:t>know what an announcement is and why its important</a:t>
            </a:r>
          </a:p>
          <a:p>
            <a:r>
              <a:rPr lang="en-GB" dirty="0" smtClean="0"/>
              <a:t>See how it is made</a:t>
            </a:r>
          </a:p>
          <a:p>
            <a:r>
              <a:rPr lang="en-GB" dirty="0" smtClean="0"/>
              <a:t>Know what a Self-announcement is</a:t>
            </a:r>
          </a:p>
          <a:p>
            <a:r>
              <a:rPr lang="en-GB" dirty="0" smtClean="0"/>
              <a:t>Make your own draft announcement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071" y="3644342"/>
            <a:ext cx="2724150" cy="2847975"/>
          </a:xfrm>
          <a:prstGeom prst="rect">
            <a:avLst/>
          </a:prstGeo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268E-F0A2-485D-84BF-AFAF1BA99472}" type="datetime1">
              <a:rPr lang="en-GB" smtClean="0"/>
              <a:t>14/07/2022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1232"/>
            <a:ext cx="10515600" cy="840260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Session 8 – The sit in and celebration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9157"/>
            <a:ext cx="10515600" cy="5097806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/>
              <a:t>Session 8</a:t>
            </a:r>
            <a:r>
              <a:rPr lang="en-GB" dirty="0" smtClean="0"/>
              <a:t> </a:t>
            </a:r>
            <a:r>
              <a:rPr lang="en-GB" dirty="0"/>
              <a:t>is all about the Announcement and we cover the </a:t>
            </a:r>
            <a:r>
              <a:rPr lang="en-GB" dirty="0" smtClean="0"/>
              <a:t>following</a:t>
            </a:r>
          </a:p>
          <a:p>
            <a:pPr>
              <a:defRPr/>
            </a:pPr>
            <a:r>
              <a:rPr lang="en-GB" dirty="0" smtClean="0"/>
              <a:t>Acts </a:t>
            </a:r>
            <a:r>
              <a:rPr lang="en-GB" dirty="0"/>
              <a:t>of resistance </a:t>
            </a:r>
          </a:p>
          <a:p>
            <a:pPr>
              <a:defRPr/>
            </a:pPr>
            <a:r>
              <a:rPr lang="en-GB" dirty="0"/>
              <a:t>What is a sit-in? </a:t>
            </a:r>
          </a:p>
          <a:p>
            <a:pPr>
              <a:defRPr/>
            </a:pPr>
            <a:r>
              <a:rPr lang="en-GB" dirty="0"/>
              <a:t>How </a:t>
            </a:r>
            <a:r>
              <a:rPr lang="en-GB" dirty="0" smtClean="0"/>
              <a:t>to do </a:t>
            </a:r>
            <a:r>
              <a:rPr lang="en-GB" dirty="0"/>
              <a:t>a sit-in</a:t>
            </a:r>
            <a:r>
              <a:rPr lang="en-GB" dirty="0" smtClean="0"/>
              <a:t>?</a:t>
            </a:r>
          </a:p>
          <a:p>
            <a:pPr>
              <a:defRPr/>
            </a:pPr>
            <a:r>
              <a:rPr lang="en-GB" dirty="0" smtClean="0"/>
              <a:t>CAKE </a:t>
            </a:r>
          </a:p>
          <a:p>
            <a:pPr>
              <a:defRPr/>
            </a:pPr>
            <a:r>
              <a:rPr lang="en-GB" dirty="0" smtClean="0"/>
              <a:t>Reviewing </a:t>
            </a:r>
            <a:r>
              <a:rPr lang="en-GB" dirty="0"/>
              <a:t>all aspects of NVR</a:t>
            </a:r>
          </a:p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157" y="2531771"/>
            <a:ext cx="4407243" cy="4326229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22F17-ECAF-43E1-A5F6-CA232BCFC1CC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12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688" y="4242390"/>
            <a:ext cx="2124456" cy="247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5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The NVR house is complete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4389" y="1361626"/>
            <a:ext cx="6146303" cy="4815337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89CD2-EEA1-4193-B458-78232747DE8E}" type="datetime1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50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77240" y="339726"/>
            <a:ext cx="9262110" cy="962025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GB" altLang="en-US" sz="5300" b="1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/>
            </a:r>
            <a:br>
              <a:rPr lang="en-GB" altLang="en-US" sz="5300" b="1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GB" altLang="en-US" sz="5300" b="1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NVR </a:t>
            </a:r>
            <a:r>
              <a:rPr lang="en-GB" altLang="en-US" sz="5300" b="1" dirty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reminder </a:t>
            </a:r>
            <a:r>
              <a:rPr lang="en-GB" altLang="en-US" b="1" dirty="0" smtClean="0"/>
              <a:t/>
            </a:r>
            <a:br>
              <a:rPr lang="en-GB" altLang="en-US" b="1" dirty="0" smtClean="0"/>
            </a:br>
            <a:endParaRPr lang="en-GB" altLang="en-US" b="1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704088" y="1484313"/>
            <a:ext cx="9335262" cy="4692650"/>
          </a:xfrm>
        </p:spPr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GB" altLang="en-US" sz="3200" dirty="0" smtClean="0"/>
              <a:t>Violence </a:t>
            </a:r>
            <a:r>
              <a:rPr lang="en-GB" altLang="en-US" sz="3200" dirty="0"/>
              <a:t>(smacking, slapping, restraining, throwing ) </a:t>
            </a:r>
          </a:p>
          <a:p>
            <a:pPr>
              <a:defRPr/>
            </a:pPr>
            <a:r>
              <a:rPr lang="en-GB" altLang="en-US" sz="3200" dirty="0"/>
              <a:t>Battles </a:t>
            </a:r>
          </a:p>
          <a:p>
            <a:pPr>
              <a:defRPr/>
            </a:pPr>
            <a:r>
              <a:rPr lang="en-GB" altLang="en-US" sz="3200" dirty="0"/>
              <a:t>Giving in </a:t>
            </a:r>
          </a:p>
          <a:p>
            <a:pPr>
              <a:defRPr/>
            </a:pPr>
            <a:r>
              <a:rPr lang="en-GB" altLang="en-US" sz="3200" dirty="0"/>
              <a:t>Punishment </a:t>
            </a:r>
          </a:p>
          <a:p>
            <a:pPr>
              <a:defRPr/>
            </a:pPr>
            <a:r>
              <a:rPr lang="en-GB" altLang="en-US" sz="3200" dirty="0"/>
              <a:t>Rewards</a:t>
            </a:r>
          </a:p>
          <a:p>
            <a:pPr>
              <a:defRPr/>
            </a:pPr>
            <a:r>
              <a:rPr lang="en-GB" altLang="en-US" sz="3200" dirty="0"/>
              <a:t>Giving up</a:t>
            </a:r>
          </a:p>
          <a:p>
            <a:pPr>
              <a:defRPr/>
            </a:pPr>
            <a:r>
              <a:rPr lang="en-GB" altLang="en-US" sz="3200" dirty="0"/>
              <a:t>Being Powerless</a:t>
            </a:r>
          </a:p>
          <a:p>
            <a:pPr>
              <a:defRPr/>
            </a:pPr>
            <a:r>
              <a:rPr lang="en-GB" altLang="en-US" sz="3200" dirty="0"/>
              <a:t>Winning or Losing</a:t>
            </a:r>
          </a:p>
          <a:p>
            <a:pPr>
              <a:buNone/>
              <a:defRPr/>
            </a:pPr>
            <a:r>
              <a:rPr lang="en-GB" altLang="en-US" sz="3200" dirty="0"/>
              <a:t> </a:t>
            </a:r>
          </a:p>
        </p:txBody>
      </p:sp>
      <p:pic>
        <p:nvPicPr>
          <p:cNvPr id="37893" name="Picture 10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286" y="2530476"/>
            <a:ext cx="30956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11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753" y="3012759"/>
            <a:ext cx="276746" cy="320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12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594" y="3422142"/>
            <a:ext cx="353506" cy="408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13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939" y="4017628"/>
            <a:ext cx="327820" cy="380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14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983" y="4419363"/>
            <a:ext cx="362771" cy="421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8" name="Picture 15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036" y="5023630"/>
            <a:ext cx="321435" cy="37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2936" y="1337947"/>
            <a:ext cx="4746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See full size imag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478" y="1989139"/>
            <a:ext cx="30956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88354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Thoughts </a:t>
            </a:r>
            <a:endParaRPr lang="en-GB" dirty="0"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713923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Is this course for you?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015" y="2532888"/>
            <a:ext cx="6941097" cy="364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63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Contact details – </a:t>
            </a:r>
            <a:r>
              <a:rPr lang="en-GB" altLang="en-US" smtClean="0">
                <a:hlinkClick r:id="rId2"/>
              </a:rPr>
              <a:t>NVR@lewisham.gov.uk</a:t>
            </a:r>
            <a:r>
              <a:rPr lang="en-GB" altLang="en-US" smtClean="0"/>
              <a:t> 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/>
              <a:t>Lynn </a:t>
            </a:r>
            <a:r>
              <a:rPr lang="en-US" altLang="en-US"/>
              <a:t>McShane 07392191294 / </a:t>
            </a:r>
            <a:r>
              <a:rPr lang="en-US" altLang="en-US" smtClean="0">
                <a:hlinkClick r:id="rId3"/>
              </a:rPr>
              <a:t>Lynn.McShane@lewisham.gov.uk</a:t>
            </a:r>
            <a:r>
              <a:rPr lang="en-US" altLang="en-US" smtClean="0"/>
              <a:t> </a:t>
            </a:r>
            <a:endParaRPr lang="en-US" altLang="en-US" dirty="0"/>
          </a:p>
          <a:p>
            <a:pPr>
              <a:defRPr/>
            </a:pPr>
            <a:r>
              <a:rPr lang="en-US" altLang="en-US" dirty="0"/>
              <a:t>Charlotte Smith </a:t>
            </a:r>
            <a:r>
              <a:rPr lang="en-GB" altLang="en-US" dirty="0"/>
              <a:t>– 0208 314 6005 / </a:t>
            </a:r>
            <a:r>
              <a:rPr lang="en-GB" altLang="en-US" dirty="0">
                <a:hlinkClick r:id="rId4"/>
              </a:rPr>
              <a:t>charlotte.smith@lewisham.gov.uk</a:t>
            </a:r>
            <a:endParaRPr lang="en-GB" altLang="en-US" dirty="0"/>
          </a:p>
          <a:p>
            <a:pPr marL="0" indent="0">
              <a:buNone/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  <a:p>
            <a:pPr marL="0" indent="0">
              <a:buNone/>
              <a:defRPr/>
            </a:pPr>
            <a:r>
              <a:rPr lang="en-GB" altLang="en-US" dirty="0"/>
              <a:t> </a:t>
            </a:r>
            <a:endParaRPr lang="en-US" altLang="en-US" dirty="0"/>
          </a:p>
        </p:txBody>
      </p:sp>
      <p:pic>
        <p:nvPicPr>
          <p:cNvPr id="26628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3873500"/>
            <a:ext cx="325755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5B9E-4F7D-4A85-9396-2F13B62AC072}" type="datetime1">
              <a:rPr lang="en-GB" smtClean="0"/>
              <a:t>14/07/2022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Charlotte smith Oct 2019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C4355-3986-42E0-98B5-943E600B6FA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41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4DCACC9A5EBB468439A7F96E78458C" ma:contentTypeVersion="14" ma:contentTypeDescription="Create a new document." ma:contentTypeScope="" ma:versionID="b715b6a4b83f0b80e1d5093af2744cc5">
  <xsd:schema xmlns:xsd="http://www.w3.org/2001/XMLSchema" xmlns:xs="http://www.w3.org/2001/XMLSchema" xmlns:p="http://schemas.microsoft.com/office/2006/metadata/properties" xmlns:ns3="2d47119d-3a7e-4980-9ff1-29778f82af44" xmlns:ns4="cc1b1a07-6ef5-4f0b-b99b-b3e599ac6b8c" targetNamespace="http://schemas.microsoft.com/office/2006/metadata/properties" ma:root="true" ma:fieldsID="c1788997af0e377005c3046332cc4d12" ns3:_="" ns4:_="">
    <xsd:import namespace="2d47119d-3a7e-4980-9ff1-29778f82af44"/>
    <xsd:import namespace="cc1b1a07-6ef5-4f0b-b99b-b3e599ac6b8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LengthInSecond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47119d-3a7e-4980-9ff1-29778f82a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1b1a07-6ef5-4f0b-b99b-b3e599ac6b8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98AB68-C78C-4D44-ACD8-954C149B08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47119d-3a7e-4980-9ff1-29778f82af44"/>
    <ds:schemaRef ds:uri="cc1b1a07-6ef5-4f0b-b99b-b3e599ac6b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2B69D8-B497-4315-81C8-217EBC7E97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605175-5C34-4A55-A5F2-89B5CA46A11E}">
  <ds:schemaRefs>
    <ds:schemaRef ds:uri="http://purl.org/dc/elements/1.1/"/>
    <ds:schemaRef ds:uri="http://schemas.microsoft.com/office/2006/documentManagement/types"/>
    <ds:schemaRef ds:uri="2d47119d-3a7e-4980-9ff1-29778f82af4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cc1b1a07-6ef5-4f0b-b99b-b3e599ac6b8c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</TotalTime>
  <Words>607</Words>
  <Application>Microsoft Office PowerPoint</Application>
  <PresentationFormat>Widescreen</PresentationFormat>
  <Paragraphs>130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Malgun Gothic</vt:lpstr>
      <vt:lpstr>Arial</vt:lpstr>
      <vt:lpstr>Calibri</vt:lpstr>
      <vt:lpstr>Calibri Light</vt:lpstr>
      <vt:lpstr>MV Boli</vt:lpstr>
      <vt:lpstr>Office Theme</vt:lpstr>
      <vt:lpstr>Non violent resistance programme (NVR)</vt:lpstr>
      <vt:lpstr>Sessions covered over the 8 weeks </vt:lpstr>
      <vt:lpstr>The Aims of forums  </vt:lpstr>
      <vt:lpstr>For parents and carers </vt:lpstr>
      <vt:lpstr>Session 1 – De-escalation </vt:lpstr>
      <vt:lpstr>Session 2 – Parental presence / Influence and making connections  </vt:lpstr>
      <vt:lpstr>Session 3 – The baskets &amp; Supporters </vt:lpstr>
      <vt:lpstr>Session 4 – siblings and self care </vt:lpstr>
      <vt:lpstr> Session 5 –Parental values, reconciliation gestures / random acts of kindness and Connecting comments   </vt:lpstr>
      <vt:lpstr>Session 6 resisting comments</vt:lpstr>
      <vt:lpstr>Session 7 – Announcement </vt:lpstr>
      <vt:lpstr>Session 8 – The sit in and celebration </vt:lpstr>
      <vt:lpstr>The NVR house is complete</vt:lpstr>
      <vt:lpstr> NVR reminder  </vt:lpstr>
      <vt:lpstr>Thoughts </vt:lpstr>
      <vt:lpstr>Contact details – NVR@lewisham.gov.uk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violent resistance programme (NVR)</dc:title>
  <dc:creator>Smith, Charlotte</dc:creator>
  <cp:lastModifiedBy>Carlie Warner</cp:lastModifiedBy>
  <cp:revision>24</cp:revision>
  <cp:lastPrinted>2019-10-25T10:56:01Z</cp:lastPrinted>
  <dcterms:created xsi:type="dcterms:W3CDTF">2019-10-25T08:35:11Z</dcterms:created>
  <dcterms:modified xsi:type="dcterms:W3CDTF">2022-07-14T09:37:19Z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0x010100F04DCACC9A5EBB468439A7F96E78458C</vt:lpwstr>
  </property>
</Properties>
</file>